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 id="2147483711" r:id="rId4"/>
  </p:sldMasterIdLst>
  <p:notesMasterIdLst>
    <p:notesMasterId r:id="rId21"/>
  </p:notesMasterIdLst>
  <p:sldIdLst>
    <p:sldId id="256" r:id="rId5"/>
    <p:sldId id="257" r:id="rId6"/>
    <p:sldId id="259" r:id="rId7"/>
    <p:sldId id="277" r:id="rId8"/>
    <p:sldId id="281" r:id="rId9"/>
    <p:sldId id="275" r:id="rId10"/>
    <p:sldId id="262" r:id="rId11"/>
    <p:sldId id="261" r:id="rId12"/>
    <p:sldId id="263" r:id="rId13"/>
    <p:sldId id="274" r:id="rId14"/>
    <p:sldId id="276" r:id="rId15"/>
    <p:sldId id="279" r:id="rId16"/>
    <p:sldId id="266" r:id="rId17"/>
    <p:sldId id="271" r:id="rId18"/>
    <p:sldId id="278" r:id="rId19"/>
    <p:sldId id="280" r:id="rId2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unegård Aino" initials="K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86" autoAdjust="0"/>
  </p:normalViewPr>
  <p:slideViewPr>
    <p:cSldViewPr showGuides="1">
      <p:cViewPr>
        <p:scale>
          <a:sx n="100" d="100"/>
          <a:sy n="100" d="100"/>
        </p:scale>
        <p:origin x="-1944" y="-72"/>
      </p:cViewPr>
      <p:guideLst>
        <p:guide orient="horz" pos="2160"/>
        <p:guide pos="54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BA886-C35D-4C0E-87AC-2D75A9DB4917}" type="datetimeFigureOut">
              <a:rPr lang="sv-SE" smtClean="0"/>
              <a:t>2019-09-16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1C6A6-7F53-4F06-9867-C493FC6283F3}" type="slidenum">
              <a:rPr lang="sv-SE" smtClean="0"/>
              <a:t>‹#›</a:t>
            </a:fld>
            <a:endParaRPr lang="sv-SE"/>
          </a:p>
        </p:txBody>
      </p:sp>
    </p:spTree>
    <p:extLst>
      <p:ext uri="{BB962C8B-B14F-4D97-AF65-F5344CB8AC3E}">
        <p14:creationId xmlns:p14="http://schemas.microsoft.com/office/powerpoint/2010/main" val="3717669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limatanpassning.se/hur-forandras-klimate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klimatanpassning.se/hur-paverkas-samhalle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D61C6A6-7F53-4F06-9867-C493FC6283F3}" type="slidenum">
              <a:rPr lang="sv-SE" smtClean="0"/>
              <a:t>2</a:t>
            </a:fld>
            <a:endParaRPr lang="sv-SE"/>
          </a:p>
        </p:txBody>
      </p:sp>
    </p:spTree>
    <p:extLst>
      <p:ext uri="{BB962C8B-B14F-4D97-AF65-F5344CB8AC3E}">
        <p14:creationId xmlns:p14="http://schemas.microsoft.com/office/powerpoint/2010/main" val="104864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200" i="0" dirty="0" smtClean="0"/>
          </a:p>
          <a:p>
            <a:r>
              <a:rPr lang="sv-SE" dirty="0" smtClean="0"/>
              <a:t>Klimatanpassning</a:t>
            </a:r>
            <a:r>
              <a:rPr lang="sv-SE" baseline="0" dirty="0" smtClean="0"/>
              <a:t> påverkar samhällets alla verksamheter.</a:t>
            </a:r>
            <a:endParaRPr lang="sv-SE" dirty="0"/>
          </a:p>
        </p:txBody>
      </p:sp>
      <p:sp>
        <p:nvSpPr>
          <p:cNvPr id="4" name="Platshållare för bildnummer 3"/>
          <p:cNvSpPr>
            <a:spLocks noGrp="1"/>
          </p:cNvSpPr>
          <p:nvPr>
            <p:ph type="sldNum" sz="quarter" idx="10"/>
          </p:nvPr>
        </p:nvSpPr>
        <p:spPr/>
        <p:txBody>
          <a:bodyPr/>
          <a:lstStyle/>
          <a:p>
            <a:fld id="{2D61C6A6-7F53-4F06-9867-C493FC6283F3}" type="slidenum">
              <a:rPr lang="sv-SE" smtClean="0"/>
              <a:t>3</a:t>
            </a:fld>
            <a:endParaRPr lang="sv-SE"/>
          </a:p>
        </p:txBody>
      </p:sp>
    </p:spTree>
    <p:extLst>
      <p:ext uri="{BB962C8B-B14F-4D97-AF65-F5344CB8AC3E}">
        <p14:creationId xmlns:p14="http://schemas.microsoft.com/office/powerpoint/2010/main" val="277008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sz="1200" i="1" dirty="0" smtClean="0"/>
              <a:t>Skillnad på väder och klimat. </a:t>
            </a:r>
            <a:r>
              <a:rPr lang="sv-SE" sz="1200" i="0" dirty="0" smtClean="0"/>
              <a:t>Väder</a:t>
            </a:r>
            <a:r>
              <a:rPr lang="sv-SE" sz="1200" i="0" baseline="0" dirty="0" smtClean="0"/>
              <a:t> är kortsiktigt, här och nu, medan klimat är väderstatistik och mer långsiktigt, flera år fram i tiden och värden är ofta genomsnitt för flera år.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sz="1200" i="1" baseline="0" dirty="0" smtClean="0"/>
              <a:t>Anpassning och utsläppsminskning (</a:t>
            </a:r>
            <a:r>
              <a:rPr lang="sv-SE" sz="1200" i="1" baseline="0" dirty="0" err="1" smtClean="0"/>
              <a:t>mitigation</a:t>
            </a:r>
            <a:r>
              <a:rPr lang="sv-SE" sz="1200" i="1" baseline="0" dirty="0" smtClean="0"/>
              <a:t>)</a:t>
            </a:r>
            <a:r>
              <a:rPr lang="sv-SE" sz="1200" i="0" baseline="0" dirty="0" smtClean="0"/>
              <a:t>. Utsläppsminskning handlar om att begränsa utsläppen som driver klimatförändringarna så som koldioxid och metangas. Klimatanpassning är att hitta sätt att förhålla sig till de förändrade förutsättningarna som klimatförändringarna ger. Exempelvis bygga städer för att minska risken för översvämning eller anpassa jordbruket till varmare somrar.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sz="1200" b="0" i="0" baseline="0" dirty="0" smtClean="0"/>
              <a:t>Vi skiljer på extremväder och effekter. Klimatförändringarna leder till mer extremt väder tex längre perioder av torka, kraftigare skyfall och längre värmeböljor. Effekter är det som kan bli konsekvenserna av detta extremväder.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baseline="0" dirty="0" smtClean="0"/>
              <a:t>Läs mer: Hur förändras klimatet - </a:t>
            </a:r>
            <a:r>
              <a:rPr lang="sv-SE" dirty="0" smtClean="0">
                <a:hlinkClick r:id="rId3"/>
              </a:rPr>
              <a:t>http://www.klimatanpassning.se/hur-forandras-klimatet</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i="0" dirty="0" smtClean="0"/>
              <a:t>Påverkan på samhället - </a:t>
            </a:r>
            <a:r>
              <a:rPr lang="sv-SE" dirty="0" smtClean="0">
                <a:hlinkClick r:id="rId4"/>
              </a:rPr>
              <a:t>http://www.klimatanpassning.se/hur-paverkas-samhallet</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i="0" dirty="0" smtClean="0"/>
          </a:p>
          <a:p>
            <a:endParaRPr lang="sv-SE" dirty="0"/>
          </a:p>
        </p:txBody>
      </p:sp>
      <p:sp>
        <p:nvSpPr>
          <p:cNvPr id="4" name="Platshållare för bildnummer 3"/>
          <p:cNvSpPr>
            <a:spLocks noGrp="1"/>
          </p:cNvSpPr>
          <p:nvPr>
            <p:ph type="sldNum" sz="quarter" idx="10"/>
          </p:nvPr>
        </p:nvSpPr>
        <p:spPr/>
        <p:txBody>
          <a:bodyPr/>
          <a:lstStyle/>
          <a:p>
            <a:fld id="{2D61C6A6-7F53-4F06-9867-C493FC6283F3}" type="slidenum">
              <a:rPr lang="sv-SE" smtClean="0"/>
              <a:t>4</a:t>
            </a:fld>
            <a:endParaRPr lang="sv-SE"/>
          </a:p>
        </p:txBody>
      </p:sp>
    </p:spTree>
    <p:extLst>
      <p:ext uri="{BB962C8B-B14F-4D97-AF65-F5344CB8AC3E}">
        <p14:creationId xmlns:p14="http://schemas.microsoft.com/office/powerpoint/2010/main" val="277008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Klimatanpassning</a:t>
            </a:r>
            <a:r>
              <a:rPr lang="sv-SE" baseline="0" dirty="0" smtClean="0"/>
              <a:t> kan ske på många olika sätt. </a:t>
            </a:r>
            <a:endParaRPr lang="sv-SE" dirty="0"/>
          </a:p>
        </p:txBody>
      </p:sp>
      <p:sp>
        <p:nvSpPr>
          <p:cNvPr id="4" name="Platshållare för bildnummer 3"/>
          <p:cNvSpPr>
            <a:spLocks noGrp="1"/>
          </p:cNvSpPr>
          <p:nvPr>
            <p:ph type="sldNum" sz="quarter" idx="10"/>
          </p:nvPr>
        </p:nvSpPr>
        <p:spPr/>
        <p:txBody>
          <a:bodyPr/>
          <a:lstStyle/>
          <a:p>
            <a:fld id="{2D61C6A6-7F53-4F06-9867-C493FC6283F3}" type="slidenum">
              <a:rPr lang="sv-SE" smtClean="0"/>
              <a:t>5</a:t>
            </a:fld>
            <a:endParaRPr lang="sv-SE"/>
          </a:p>
        </p:txBody>
      </p:sp>
    </p:spTree>
    <p:extLst>
      <p:ext uri="{BB962C8B-B14F-4D97-AF65-F5344CB8AC3E}">
        <p14:creationId xmlns:p14="http://schemas.microsoft.com/office/powerpoint/2010/main" val="318812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D61C6A6-7F53-4F06-9867-C493FC6283F3}" type="slidenum">
              <a:rPr lang="sv-SE" smtClean="0"/>
              <a:t>6</a:t>
            </a:fld>
            <a:endParaRPr lang="sv-SE"/>
          </a:p>
        </p:txBody>
      </p:sp>
    </p:spTree>
    <p:extLst>
      <p:ext uri="{BB962C8B-B14F-4D97-AF65-F5344CB8AC3E}">
        <p14:creationId xmlns:p14="http://schemas.microsoft.com/office/powerpoint/2010/main" val="326972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www.smhi.se/klimatanpassningsspelet</a:t>
            </a:r>
            <a:endParaRPr lang="sv-SE" dirty="0"/>
          </a:p>
        </p:txBody>
      </p:sp>
      <p:sp>
        <p:nvSpPr>
          <p:cNvPr id="4" name="Platshållare för bildnummer 3"/>
          <p:cNvSpPr>
            <a:spLocks noGrp="1"/>
          </p:cNvSpPr>
          <p:nvPr>
            <p:ph type="sldNum" sz="quarter" idx="10"/>
          </p:nvPr>
        </p:nvSpPr>
        <p:spPr/>
        <p:txBody>
          <a:bodyPr/>
          <a:lstStyle/>
          <a:p>
            <a:fld id="{2D61C6A6-7F53-4F06-9867-C493FC6283F3}" type="slidenum">
              <a:rPr lang="sv-SE" smtClean="0"/>
              <a:t>11</a:t>
            </a:fld>
            <a:endParaRPr lang="sv-SE"/>
          </a:p>
        </p:txBody>
      </p:sp>
    </p:spTree>
    <p:extLst>
      <p:ext uri="{BB962C8B-B14F-4D97-AF65-F5344CB8AC3E}">
        <p14:creationId xmlns:p14="http://schemas.microsoft.com/office/powerpoint/2010/main" val="66156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D61C6A6-7F53-4F06-9867-C493FC6283F3}" type="slidenum">
              <a:rPr lang="sv-SE" smtClean="0"/>
              <a:t>12</a:t>
            </a:fld>
            <a:endParaRPr lang="sv-SE"/>
          </a:p>
        </p:txBody>
      </p:sp>
    </p:spTree>
    <p:extLst>
      <p:ext uri="{BB962C8B-B14F-4D97-AF65-F5344CB8AC3E}">
        <p14:creationId xmlns:p14="http://schemas.microsoft.com/office/powerpoint/2010/main" val="3133634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1" descr="SMHI Logotype_svart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smtClean="0"/>
              <a:t>Klicka här för att ändra format</a:t>
            </a:r>
          </a:p>
        </p:txBody>
      </p:sp>
      <p:sp>
        <p:nvSpPr>
          <p:cNvPr id="36876"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smtClean="0"/>
              <a:t>Klicka här för att ändra format på underrubrik i bakgrunden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2019-09-16</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3800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3800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2019-09-16</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2019-09-16</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pPr/>
              <a:t>2019-09-16</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pPr/>
              <a:t>2019-09-16</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pPr/>
              <a:t>2019-09-16</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pPr/>
              <a:t>2019-09-16</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pPr/>
              <a:t>2019-09-16</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pPr/>
              <a:t>2019-09-16</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2019-09-16</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pPr/>
              <a:t>2019-09-16</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pPr/>
              <a:t>2019-09-16</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pPr/>
              <a:t>2019-09-16</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pPr/>
              <a:t>2019-09-16</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pPr/>
              <a:t>2019-09-16</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1" descr="SMHI Logotype_svart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smtClean="0"/>
              <a:t>Klicka här för att ändra format</a:t>
            </a:r>
          </a:p>
        </p:txBody>
      </p:sp>
      <p:sp>
        <p:nvSpPr>
          <p:cNvPr id="36876"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smtClean="0"/>
              <a:t>Klicka här för att ändra format på underrubrik i bakgrunden</a:t>
            </a:r>
          </a:p>
        </p:txBody>
      </p:sp>
      <p:pic>
        <p:nvPicPr>
          <p:cNvPr id="6" name="Picture 13" descr="front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SMHI Logotype_svart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6C1B99D5-E59A-444C-BD10-52EA5CDCFCF6}"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4709E285-8C5F-4F90-A746-E99902CAF33B}" type="datetime1">
              <a:rPr lang="sv-SE" smtClean="0"/>
              <a:pPr/>
              <a:t>2019-09-16</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66BB4E01-B607-4627-96BD-879611A956D0}"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C7DE6777-E126-4123-8A01-0D08418C9B72}" type="datetime1">
              <a:rPr lang="sv-SE" smtClean="0"/>
              <a:pPr/>
              <a:t>2019-09-16</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49D8817C-5447-4384-AE96-F064ACCCC36D}"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3C8BAC10-2457-43DB-BB62-9D08F5FD11D3}" type="datetime1">
              <a:rPr lang="sv-SE" smtClean="0"/>
              <a:pPr/>
              <a:t>2019-09-16</a:t>
            </a:fld>
            <a:endParaRPr lang="sv-SE"/>
          </a:p>
        </p:txBody>
      </p:sp>
    </p:spTree>
    <p:extLst>
      <p:ext uri="{BB962C8B-B14F-4D97-AF65-F5344CB8AC3E}">
        <p14:creationId xmlns:p14="http://schemas.microsoft.com/office/powerpoint/2010/main" val="323431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69E88E30-EA9E-47C5-B1E4-159EC579DC0D}" type="slidenum">
              <a:rPr lang="sv-SE" smtClean="0"/>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9AF61FD1-E8F9-4C2B-BB3E-515BC36455ED}" type="datetime1">
              <a:rPr lang="sv-SE" smtClean="0"/>
              <a:pPr/>
              <a:t>2019-09-16</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2019-09-16</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579CAD83-103D-4CE9-928B-52F863B1BC49}" type="slidenum">
              <a:rPr lang="sv-SE" smtClean="0"/>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15F5F327-38FF-498B-AE62-B55E07C7F10A}" type="datetime1">
              <a:rPr lang="sv-SE" smtClean="0"/>
              <a:pPr/>
              <a:t>2019-09-16</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82D10211-B8E2-4EB0-B03D-6DFACE2A9D1A}" type="slidenum">
              <a:rPr lang="sv-SE" smtClean="0"/>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0BBBC6A4-A7A4-475E-8F37-C7212F325AA7}" type="datetime1">
              <a:rPr lang="sv-SE" smtClean="0"/>
              <a:pPr/>
              <a:t>2019-09-16</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9EDDB49F-5A01-4F87-9865-B16ED5D9F78A}"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105BC4AF-8631-4BF2-851B-3939AEF0F89C}" type="datetime1">
              <a:rPr lang="sv-SE" smtClean="0"/>
              <a:pPr/>
              <a:t>2019-09-16</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8CF91B13-CD46-4A6E-A33C-76E8E99E5A40}"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1F548ED4-0602-4A45-A0EB-BD14189ED3F6}" type="datetime1">
              <a:rPr lang="sv-SE" smtClean="0"/>
              <a:pPr/>
              <a:t>2019-09-16</a:t>
            </a:fld>
            <a:endParaRPr lang="sv-SE"/>
          </a:p>
        </p:txBody>
      </p:sp>
    </p:spTree>
    <p:extLst>
      <p:ext uri="{BB962C8B-B14F-4D97-AF65-F5344CB8AC3E}">
        <p14:creationId xmlns:p14="http://schemas.microsoft.com/office/powerpoint/2010/main" val="3755787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83E3F777-BB1B-45A8-BA87-DD5B1299A953}"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A5BD0050-9FCF-409A-AA2C-C171E67A4CC6}" type="datetime1">
              <a:rPr lang="sv-SE" smtClean="0"/>
              <a:pPr/>
              <a:t>2019-09-16</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3800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3800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9021C6CF-2A45-467C-9946-BDF329A529DB}"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F21ADA1C-2D84-4893-B334-53C29827B070}" type="datetime1">
              <a:rPr lang="sv-SE" smtClean="0"/>
              <a:pPr/>
              <a:t>2019-09-16</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A0567B01-7F18-422B-9401-A833AD048036}"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79485AE-1910-47FD-9A0C-9CBE92B287B1}" type="datetime1">
              <a:rPr lang="sv-SE" smtClean="0"/>
              <a:pPr/>
              <a:t>2019-09-16</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pPr/>
              <a:t>2019-09-16</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pPr/>
              <a:t>2019-09-16</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2019-09-16</a:t>
            </a:fld>
            <a:endParaRPr lang="sv-SE"/>
          </a:p>
        </p:txBody>
      </p:sp>
    </p:spTree>
    <p:extLst>
      <p:ext uri="{BB962C8B-B14F-4D97-AF65-F5344CB8AC3E}">
        <p14:creationId xmlns:p14="http://schemas.microsoft.com/office/powerpoint/2010/main" val="323431260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pPr/>
              <a:t>2019-09-16</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pPr/>
              <a:t>2019-09-16</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pPr/>
              <a:t>2019-09-16</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pPr/>
              <a:t>2019-09-16</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pPr/>
              <a:t>2019-09-16</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pPr/>
              <a:t>2019-09-16</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pPr/>
              <a:t>2019-09-16</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pPr/>
              <a:t>2019-09-16</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pPr/>
              <a:t>2019-09-16</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endParaRPr lang="sv-SE"/>
          </a:p>
        </p:txBody>
      </p:sp>
      <p:sp>
        <p:nvSpPr>
          <p:cNvPr id="8"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9"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2019-09-16</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endParaRPr lang="sv-SE"/>
          </a:p>
        </p:txBody>
      </p:sp>
      <p:sp>
        <p:nvSpPr>
          <p:cNvPr id="4"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5"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2019-09-16</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sv-SE"/>
          </a:p>
        </p:txBody>
      </p:sp>
      <p:sp>
        <p:nvSpPr>
          <p:cNvPr id="3"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4"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2019-09-16</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2019-09-16</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2019-09-16</a:t>
            </a:fld>
            <a:endParaRPr lang="sv-SE"/>
          </a:p>
        </p:txBody>
      </p:sp>
    </p:spTree>
    <p:extLst>
      <p:ext uri="{BB962C8B-B14F-4D97-AF65-F5344CB8AC3E}">
        <p14:creationId xmlns:p14="http://schemas.microsoft.com/office/powerpoint/2010/main" val="375578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2051"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endParaRPr lang="sv-SE"/>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fld id="{E560AB44-2D2E-436A-A514-8534E37AF1DB}" type="slidenum">
              <a:rPr lang="sv-SE" smtClean="0"/>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2056"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59011377-C0B4-4013-A1B3-4A1478B18CF0}" type="datetimeFigureOut">
              <a:rPr lang="sv-SE" smtClean="0"/>
              <a:t>2019-09-16</a:t>
            </a:fld>
            <a:endParaRPr lang="sv-S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pPr/>
              <a:t>2019-09-16</a:t>
            </a:fld>
            <a:endParaRPr lang="sv-SE"/>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2051"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smtClean="0"/>
              <a:t>Exempel på sidhuvud - ÅÅÅÅ MM DD (Välj Visa, Sidhuvud sidfot för att ändra)</a:t>
            </a:r>
            <a:endParaRPr lang="sv-SE"/>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B0ADAB9D-4F8E-44CC-8A1D-FBA0F8C55705}" type="slidenum">
              <a:rPr lang="sv-SE" smtClean="0"/>
              <a:pPr>
                <a:defRPr/>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2056"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6E5B0D3A-C5F8-4F42-8499-51B6D631382B}" type="datetime1">
              <a:rPr lang="sv-SE" smtClean="0"/>
              <a:pPr/>
              <a:t>2019-09-16</a:t>
            </a:fld>
            <a:endParaRPr lang="sv-SE"/>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pPr/>
              <a:t>2019-09-16</a:t>
            </a:fld>
            <a:endParaRPr lang="sv-SE"/>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www.smhi.se/klimat/utbildning/spelet-for-klimatanpassning-1.14919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globalamalen.se/"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klimatanpassning.se/" TargetMode="External"/><Relationship Id="rId2" Type="http://schemas.openxmlformats.org/officeDocument/2006/relationships/hyperlink" Target="https://www.smhi.se/klimat/klimatanpassa-samhallet/exempel-pa-klimatanpassning" TargetMode="External"/><Relationship Id="rId1" Type="http://schemas.openxmlformats.org/officeDocument/2006/relationships/slideLayout" Target="../slideLayouts/slideLayout2.xml"/><Relationship Id="rId5" Type="http://schemas.openxmlformats.org/officeDocument/2006/relationships/hyperlink" Target="https://www.globalamalen.se/" TargetMode="External"/><Relationship Id="rId4" Type="http://schemas.openxmlformats.org/officeDocument/2006/relationships/hyperlink" Target="https://www.smhi.se/lathund-for-klimatanpassn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59" y="1872208"/>
            <a:ext cx="8800283" cy="4293096"/>
          </a:xfrm>
          <a:prstGeom prst="rect">
            <a:avLst/>
          </a:prstGeom>
        </p:spPr>
      </p:pic>
      <p:sp>
        <p:nvSpPr>
          <p:cNvPr id="2" name="Rubrik 1"/>
          <p:cNvSpPr>
            <a:spLocks noGrp="1"/>
          </p:cNvSpPr>
          <p:nvPr>
            <p:ph type="title"/>
          </p:nvPr>
        </p:nvSpPr>
        <p:spPr/>
        <p:txBody>
          <a:bodyPr/>
          <a:lstStyle/>
          <a:p>
            <a:r>
              <a:rPr lang="sv-SE" sz="4000" dirty="0" smtClean="0"/>
              <a:t>Klimatanpassningsspelet</a:t>
            </a:r>
            <a:endParaRPr lang="sv-SE" sz="4000" dirty="0"/>
          </a:p>
        </p:txBody>
      </p:sp>
    </p:spTree>
    <p:extLst>
      <p:ext uri="{BB962C8B-B14F-4D97-AF65-F5344CB8AC3E}">
        <p14:creationId xmlns:p14="http://schemas.microsoft.com/office/powerpoint/2010/main" val="261620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bwMode="auto">
          <a:xfrm>
            <a:off x="757238" y="1026000"/>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400" kern="0" dirty="0" smtClean="0"/>
              <a:t>Upplägg</a:t>
            </a:r>
            <a:r>
              <a:rPr lang="sv-SE" sz="3400" kern="0" dirty="0"/>
              <a:t> </a:t>
            </a:r>
            <a:r>
              <a:rPr lang="sv-SE" sz="3400" kern="0" dirty="0" smtClean="0"/>
              <a:t>för spelet</a:t>
            </a:r>
          </a:p>
        </p:txBody>
      </p:sp>
      <p:sp>
        <p:nvSpPr>
          <p:cNvPr id="6" name="Platshållare för innehåll 2"/>
          <p:cNvSpPr txBox="1">
            <a:spLocks/>
          </p:cNvSpPr>
          <p:nvPr/>
        </p:nvSpPr>
        <p:spPr bwMode="auto">
          <a:xfrm>
            <a:off x="757239" y="2060848"/>
            <a:ext cx="7634286" cy="297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pPr marL="0" indent="0">
              <a:buNone/>
            </a:pPr>
            <a:r>
              <a:rPr lang="sv-SE" sz="2000" dirty="0" smtClean="0"/>
              <a:t>Spelets </a:t>
            </a:r>
            <a:r>
              <a:rPr lang="sv-SE" sz="2000" dirty="0"/>
              <a:t>faser (</a:t>
            </a:r>
            <a:r>
              <a:rPr lang="sv-SE" sz="2000" dirty="0" smtClean="0"/>
              <a:t>x4)</a:t>
            </a:r>
          </a:p>
          <a:p>
            <a:r>
              <a:rPr lang="sv-SE" sz="1800" dirty="0" smtClean="0"/>
              <a:t>Läs utmaningarna</a:t>
            </a:r>
          </a:p>
          <a:p>
            <a:r>
              <a:rPr lang="sv-SE" sz="1800" dirty="0" smtClean="0"/>
              <a:t>Diskutera inom och mellan grupper</a:t>
            </a:r>
            <a:endParaRPr lang="sv-SE" sz="1800" dirty="0"/>
          </a:p>
          <a:p>
            <a:r>
              <a:rPr lang="sv-SE" sz="1800" dirty="0" smtClean="0"/>
              <a:t>Rösta fram gemensamma beslut</a:t>
            </a:r>
          </a:p>
          <a:p>
            <a:r>
              <a:rPr lang="sv-SE" sz="1800" dirty="0" smtClean="0"/>
              <a:t>Se resultatet</a:t>
            </a:r>
            <a:endParaRPr lang="sv-SE" sz="1800" dirty="0"/>
          </a:p>
        </p:txBody>
      </p:sp>
      <p:grpSp>
        <p:nvGrpSpPr>
          <p:cNvPr id="10" name="Grupp 9"/>
          <p:cNvGrpSpPr/>
          <p:nvPr/>
        </p:nvGrpSpPr>
        <p:grpSpPr>
          <a:xfrm>
            <a:off x="7038000" y="1821600"/>
            <a:ext cx="900001" cy="4822464"/>
            <a:chOff x="7536297" y="1882800"/>
            <a:chExt cx="900001" cy="4822464"/>
          </a:xfrm>
        </p:grpSpPr>
        <p:pic>
          <p:nvPicPr>
            <p:cNvPr id="11" name="Picture 3" descr="V:\Illustrationer\Illustrationer 2018\Webbspel Klimatanpassning\Underlag till gdrive\png\6 rent vatten och sanitet för all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6297" y="2863416"/>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Illustrationer\Illustrationer 2018\Webbspel Klimatanpassning\Underlag till gdrive\png\3 god hälsa och välbefinnan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6298" y="1882800"/>
              <a:ext cx="899999" cy="90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V:\Illustrationer\Illustrationer 2018\Webbspel Klimatanpassning\Underlag till gdrive\png\7 hållbar energi för all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6297" y="3844032"/>
              <a:ext cx="900001" cy="90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V:\Illustrationer\Illustrationer 2018\Webbspel Klimatanpassning\Underlag till gdrive\png\11 hållbara städer och samhåll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6297" y="4824648"/>
              <a:ext cx="900001" cy="9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V:\Illustrationer\Illustrationer 2018\Webbspel Klimatanpassning\Underlag till gdrive\png\15 ekosystem och biologisk mångfal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6297" y="5805264"/>
              <a:ext cx="900000" cy="90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3358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Dags att spela</a:t>
            </a:r>
            <a:endParaRPr lang="sv-SE" dirty="0"/>
          </a:p>
        </p:txBody>
      </p:sp>
      <p:pic>
        <p:nvPicPr>
          <p:cNvPr id="6" name="Platshållare för innehåll 5">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99592" y="1681005"/>
            <a:ext cx="7344816" cy="4988355"/>
          </a:xfrm>
        </p:spPr>
      </p:pic>
    </p:spTree>
    <p:extLst>
      <p:ext uri="{BB962C8B-B14F-4D97-AF65-F5344CB8AC3E}">
        <p14:creationId xmlns:p14="http://schemas.microsoft.com/office/powerpoint/2010/main" val="480264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Eftersnack</a:t>
            </a:r>
            <a:endParaRPr lang="sv-SE" dirty="0"/>
          </a:p>
        </p:txBody>
      </p:sp>
      <p:sp>
        <p:nvSpPr>
          <p:cNvPr id="3" name="Platshållare för innehåll 2"/>
          <p:cNvSpPr>
            <a:spLocks noGrp="1"/>
          </p:cNvSpPr>
          <p:nvPr>
            <p:ph idx="1"/>
          </p:nvPr>
        </p:nvSpPr>
        <p:spPr/>
        <p:txBody>
          <a:bodyPr/>
          <a:lstStyle/>
          <a:p>
            <a:pPr marL="0" indent="0">
              <a:buNone/>
            </a:pPr>
            <a:r>
              <a:rPr lang="sv-SE" dirty="0" smtClean="0"/>
              <a:t>Reflektion kring spelet </a:t>
            </a:r>
            <a:endParaRPr lang="sv-S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2564904"/>
            <a:ext cx="72771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321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bwMode="auto">
          <a:xfrm>
            <a:off x="757238" y="1026000"/>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400" kern="0" dirty="0" smtClean="0"/>
              <a:t>Diskussion</a:t>
            </a:r>
            <a:endParaRPr lang="sv-SE" sz="3400" kern="0" dirty="0"/>
          </a:p>
        </p:txBody>
      </p:sp>
      <p:sp>
        <p:nvSpPr>
          <p:cNvPr id="6" name="Platshållare för innehåll 2"/>
          <p:cNvSpPr txBox="1">
            <a:spLocks/>
          </p:cNvSpPr>
          <p:nvPr/>
        </p:nvSpPr>
        <p:spPr bwMode="auto">
          <a:xfrm>
            <a:off x="757238" y="1916832"/>
            <a:ext cx="7631186" cy="417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pPr marL="0" indent="0">
              <a:buNone/>
            </a:pPr>
            <a:r>
              <a:rPr lang="sv-SE" sz="2000" dirty="0" smtClean="0"/>
              <a:t>Det viktigaste med ett </a:t>
            </a:r>
            <a:r>
              <a:rPr lang="sv-SE" sz="2000" i="1" dirty="0" err="1" smtClean="0"/>
              <a:t>Serious</a:t>
            </a:r>
            <a:r>
              <a:rPr lang="sv-SE" sz="2000" i="1" dirty="0" smtClean="0"/>
              <a:t> game </a:t>
            </a:r>
            <a:r>
              <a:rPr lang="sv-SE" sz="2000" dirty="0" smtClean="0"/>
              <a:t>är diskussionen det väcker. </a:t>
            </a:r>
            <a:br>
              <a:rPr lang="sv-SE" sz="2000" dirty="0" smtClean="0"/>
            </a:br>
            <a:endParaRPr lang="sv-SE" sz="2000" dirty="0" smtClean="0"/>
          </a:p>
          <a:p>
            <a:r>
              <a:rPr lang="sv-SE" sz="2000" dirty="0" smtClean="0"/>
              <a:t>Vad väckte din uppmärksamhet i spelandet? </a:t>
            </a:r>
          </a:p>
          <a:p>
            <a:r>
              <a:rPr lang="sv-SE" sz="2000" dirty="0" smtClean="0"/>
              <a:t>Hur belyser spelet behoven för att anpassa städer till klimatet?</a:t>
            </a:r>
          </a:p>
          <a:p>
            <a:r>
              <a:rPr lang="sv-SE" sz="2000" dirty="0" smtClean="0"/>
              <a:t>Är det något viktigt som fattas?</a:t>
            </a:r>
          </a:p>
          <a:p>
            <a:endParaRPr lang="sv-SE" sz="2000" dirty="0" smtClean="0"/>
          </a:p>
          <a:p>
            <a:r>
              <a:rPr lang="sv-SE" sz="2000" dirty="0" smtClean="0"/>
              <a:t>Vilka utmaningar har vi i vår organisation?</a:t>
            </a:r>
          </a:p>
          <a:p>
            <a:r>
              <a:rPr lang="sv-SE" sz="2000" dirty="0" smtClean="0"/>
              <a:t>Vilka prioriteringar gör vi?</a:t>
            </a:r>
          </a:p>
          <a:p>
            <a:pPr marL="0" indent="0">
              <a:buNone/>
            </a:pPr>
            <a:endParaRPr lang="sv-SE" sz="2000" dirty="0" smtClean="0"/>
          </a:p>
          <a:p>
            <a:pPr marL="0" indent="0">
              <a:buFont typeface="Wingdings" pitchFamily="2" charset="2"/>
              <a:buNone/>
            </a:pPr>
            <a:endParaRPr lang="sv-SE"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616" y="5301208"/>
            <a:ext cx="7080769" cy="1029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064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txBox="1">
            <a:spLocks/>
          </p:cNvSpPr>
          <p:nvPr/>
        </p:nvSpPr>
        <p:spPr bwMode="auto">
          <a:xfrm>
            <a:off x="757238" y="1026000"/>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400" kern="0" dirty="0" smtClean="0"/>
              <a:t>Vad är inte med i spelet?</a:t>
            </a:r>
            <a:endParaRPr lang="sv-SE" sz="3400" kern="0" dirty="0"/>
          </a:p>
        </p:txBody>
      </p:sp>
      <p:sp>
        <p:nvSpPr>
          <p:cNvPr id="8" name="Platshållare för innehåll 2"/>
          <p:cNvSpPr txBox="1">
            <a:spLocks/>
          </p:cNvSpPr>
          <p:nvPr/>
        </p:nvSpPr>
        <p:spPr bwMode="auto">
          <a:xfrm>
            <a:off x="757238" y="1918800"/>
            <a:ext cx="7634286"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pPr marL="0" indent="0">
              <a:buNone/>
            </a:pPr>
            <a:r>
              <a:rPr lang="sv-SE" sz="2000" dirty="0" smtClean="0"/>
              <a:t>Exempel på delar som inte inkluderas i spelet:</a:t>
            </a:r>
            <a:endParaRPr lang="sv-SE" sz="2000" dirty="0"/>
          </a:p>
          <a:p>
            <a:pPr lvl="1"/>
            <a:endParaRPr lang="sv-SE" sz="2000" dirty="0"/>
          </a:p>
          <a:p>
            <a:pPr lvl="1"/>
            <a:r>
              <a:rPr lang="sv-SE" sz="2000" dirty="0"/>
              <a:t>Flera av de Globala hållbarhetsmålen</a:t>
            </a:r>
          </a:p>
          <a:p>
            <a:pPr lvl="1"/>
            <a:r>
              <a:rPr lang="sv-SE" sz="2000" dirty="0"/>
              <a:t>Påverkan av händelser inom och utanför </a:t>
            </a:r>
            <a:r>
              <a:rPr lang="sv-SE" sz="2000" dirty="0" smtClean="0"/>
              <a:t>Sverige</a:t>
            </a:r>
          </a:p>
          <a:p>
            <a:pPr lvl="1"/>
            <a:r>
              <a:rPr lang="sv-SE" sz="2000" dirty="0" smtClean="0"/>
              <a:t>Genusperspektiv</a:t>
            </a:r>
            <a:endParaRPr lang="sv-SE" sz="2000" dirty="0"/>
          </a:p>
          <a:p>
            <a:pPr lvl="1"/>
            <a:r>
              <a:rPr lang="sv-SE" sz="2000" dirty="0" smtClean="0"/>
              <a:t>Segregation</a:t>
            </a:r>
            <a:endParaRPr lang="sv-SE" sz="2000" dirty="0"/>
          </a:p>
          <a:p>
            <a:pPr lvl="1"/>
            <a:r>
              <a:rPr lang="sv-SE" sz="2000" dirty="0"/>
              <a:t>Lagar och </a:t>
            </a:r>
            <a:r>
              <a:rPr lang="sv-SE" sz="2000" dirty="0" smtClean="0"/>
              <a:t>regler</a:t>
            </a:r>
          </a:p>
          <a:p>
            <a:pPr lvl="1"/>
            <a:r>
              <a:rPr lang="sv-SE" sz="2000" dirty="0" smtClean="0"/>
              <a:t>…</a:t>
            </a:r>
            <a:endParaRPr lang="sv-SE" sz="2000" dirty="0"/>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645024"/>
            <a:ext cx="5438031" cy="268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113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Nyfiken på mer?</a:t>
            </a:r>
            <a:endParaRPr lang="sv-SE" dirty="0"/>
          </a:p>
        </p:txBody>
      </p:sp>
      <p:sp>
        <p:nvSpPr>
          <p:cNvPr id="5" name="Platshållare för innehåll 4"/>
          <p:cNvSpPr>
            <a:spLocks noGrp="1"/>
          </p:cNvSpPr>
          <p:nvPr>
            <p:ph idx="1"/>
          </p:nvPr>
        </p:nvSpPr>
        <p:spPr/>
        <p:txBody>
          <a:bodyPr/>
          <a:lstStyle/>
          <a:p>
            <a:pPr marL="0" indent="0">
              <a:buNone/>
            </a:pPr>
            <a:r>
              <a:rPr lang="sv-SE" dirty="0" smtClean="0"/>
              <a:t>Nedan finns länkar för fördjupning.</a:t>
            </a:r>
          </a:p>
          <a:p>
            <a:pPr marL="0" indent="0">
              <a:buNone/>
            </a:pPr>
            <a:endParaRPr lang="sv-SE" dirty="0" smtClean="0">
              <a:hlinkClick r:id="rId2"/>
            </a:endParaRPr>
          </a:p>
          <a:p>
            <a:r>
              <a:rPr lang="sv-SE" dirty="0" smtClean="0">
                <a:hlinkClick r:id="rId3"/>
              </a:rPr>
              <a:t>Hemsida om klimatanpassning</a:t>
            </a:r>
            <a:endParaRPr lang="sv-SE" dirty="0" smtClean="0">
              <a:hlinkClick r:id="rId2"/>
            </a:endParaRPr>
          </a:p>
          <a:p>
            <a:r>
              <a:rPr lang="sv-SE" dirty="0" smtClean="0">
                <a:hlinkClick r:id="rId2"/>
              </a:rPr>
              <a:t>Exempel på genomförd anpassning</a:t>
            </a:r>
            <a:endParaRPr lang="sv-SE" dirty="0" smtClean="0"/>
          </a:p>
          <a:p>
            <a:r>
              <a:rPr lang="sv-SE" dirty="0">
                <a:hlinkClick r:id="rId4"/>
              </a:rPr>
              <a:t>Stöd för klimatanpassning i kommuner</a:t>
            </a:r>
            <a:endParaRPr lang="sv-SE" dirty="0"/>
          </a:p>
          <a:p>
            <a:r>
              <a:rPr lang="sv-SE" dirty="0" smtClean="0">
                <a:hlinkClick r:id="rId5"/>
              </a:rPr>
              <a:t>De globala hållbarhetsmålen</a:t>
            </a:r>
            <a:endParaRPr lang="sv-SE" dirty="0" smtClean="0"/>
          </a:p>
          <a:p>
            <a:endParaRPr lang="sv-SE" dirty="0"/>
          </a:p>
          <a:p>
            <a:endParaRPr lang="sv-SE" dirty="0" smtClean="0"/>
          </a:p>
          <a:p>
            <a:pPr marL="0" indent="0">
              <a:buNone/>
            </a:pPr>
            <a:r>
              <a:rPr lang="sv-SE" dirty="0" smtClean="0"/>
              <a:t>Många myndigheter har mer information om klimatanpassning inom deras ansvarsområden.</a:t>
            </a:r>
          </a:p>
          <a:p>
            <a:endParaRPr lang="sv-SE" dirty="0" smtClean="0"/>
          </a:p>
          <a:p>
            <a:endParaRPr lang="sv-SE" dirty="0"/>
          </a:p>
        </p:txBody>
      </p:sp>
    </p:spTree>
    <p:extLst>
      <p:ext uri="{BB962C8B-B14F-4D97-AF65-F5344CB8AC3E}">
        <p14:creationId xmlns:p14="http://schemas.microsoft.com/office/powerpoint/2010/main" val="546267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38" y="2412850"/>
            <a:ext cx="7634287" cy="817563"/>
          </a:xfrm>
        </p:spPr>
        <p:txBody>
          <a:bodyPr/>
          <a:lstStyle/>
          <a:p>
            <a:pPr algn="ctr"/>
            <a:r>
              <a:rPr lang="sv-SE" dirty="0" smtClean="0"/>
              <a:t>Tack för visat intresse</a:t>
            </a:r>
            <a:endParaRPr lang="sv-SE" dirty="0"/>
          </a:p>
        </p:txBody>
      </p:sp>
      <p:sp>
        <p:nvSpPr>
          <p:cNvPr id="3" name="Platshållare för innehåll 2"/>
          <p:cNvSpPr>
            <a:spLocks noGrp="1"/>
          </p:cNvSpPr>
          <p:nvPr>
            <p:ph idx="1"/>
          </p:nvPr>
        </p:nvSpPr>
        <p:spPr>
          <a:xfrm>
            <a:off x="757238" y="3306614"/>
            <a:ext cx="7634287" cy="842466"/>
          </a:xfrm>
        </p:spPr>
        <p:txBody>
          <a:bodyPr/>
          <a:lstStyle/>
          <a:p>
            <a:pPr marL="0" indent="0" algn="ctr">
              <a:buNone/>
            </a:pPr>
            <a:endParaRPr lang="sv-SE" dirty="0" smtClean="0"/>
          </a:p>
          <a:p>
            <a:pPr marL="0" indent="0" algn="ctr">
              <a:buNone/>
            </a:pPr>
            <a:r>
              <a:rPr lang="sv-SE" dirty="0" smtClean="0"/>
              <a:t>Frågor och förbättringsförslag kan skickas </a:t>
            </a:r>
            <a:r>
              <a:rPr lang="sv-SE" dirty="0"/>
              <a:t>till kaspelet@smhi.se</a:t>
            </a:r>
          </a:p>
        </p:txBody>
      </p:sp>
    </p:spTree>
    <p:extLst>
      <p:ext uri="{BB962C8B-B14F-4D97-AF65-F5344CB8AC3E}">
        <p14:creationId xmlns:p14="http://schemas.microsoft.com/office/powerpoint/2010/main" val="2536174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38" y="1098008"/>
            <a:ext cx="7634287" cy="817563"/>
          </a:xfrm>
        </p:spPr>
        <p:txBody>
          <a:bodyPr/>
          <a:lstStyle/>
          <a:p>
            <a:r>
              <a:rPr lang="sv-SE" sz="3400" dirty="0" smtClean="0"/>
              <a:t>Klimatanpassning</a:t>
            </a:r>
            <a:endParaRPr lang="sv-SE" sz="3400" dirty="0"/>
          </a:p>
        </p:txBody>
      </p:sp>
      <p:sp>
        <p:nvSpPr>
          <p:cNvPr id="3" name="Platshållare för innehåll 2"/>
          <p:cNvSpPr>
            <a:spLocks noGrp="1"/>
          </p:cNvSpPr>
          <p:nvPr>
            <p:ph sz="half" idx="1"/>
          </p:nvPr>
        </p:nvSpPr>
        <p:spPr>
          <a:xfrm>
            <a:off x="757238" y="1916832"/>
            <a:ext cx="7636594" cy="4291881"/>
          </a:xfrm>
        </p:spPr>
        <p:txBody>
          <a:bodyPr/>
          <a:lstStyle/>
          <a:p>
            <a:pPr marL="0" indent="0">
              <a:buNone/>
            </a:pPr>
            <a:r>
              <a:rPr lang="sv-SE" sz="2000" dirty="0"/>
              <a:t>Kort introduktion till klimatanpassning som förberedelse för rollen som klimatanpassningskoordinator i Väderköping</a:t>
            </a:r>
            <a:endParaRPr lang="en-US" sz="2000" dirty="0"/>
          </a:p>
          <a:p>
            <a:endParaRPr lang="sv-SE" dirty="0"/>
          </a:p>
        </p:txBody>
      </p:sp>
      <p:pic>
        <p:nvPicPr>
          <p:cNvPr id="12" name="Platshållare för innehåll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8520" y="2708920"/>
            <a:ext cx="9289032" cy="5971520"/>
          </a:xfrm>
        </p:spPr>
      </p:pic>
    </p:spTree>
    <p:extLst>
      <p:ext uri="{BB962C8B-B14F-4D97-AF65-F5344CB8AC3E}">
        <p14:creationId xmlns:p14="http://schemas.microsoft.com/office/powerpoint/2010/main" val="2230762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38" y="1026000"/>
            <a:ext cx="7634287" cy="817563"/>
          </a:xfrm>
        </p:spPr>
        <p:txBody>
          <a:bodyPr/>
          <a:lstStyle/>
          <a:p>
            <a:r>
              <a:rPr lang="sv-SE" sz="3400" dirty="0" smtClean="0"/>
              <a:t>Klimatanpassning</a:t>
            </a:r>
            <a:endParaRPr lang="sv-SE" sz="3400" dirty="0"/>
          </a:p>
        </p:txBody>
      </p:sp>
      <p:sp>
        <p:nvSpPr>
          <p:cNvPr id="3" name="Platshållare för innehåll 2"/>
          <p:cNvSpPr>
            <a:spLocks noGrp="1"/>
          </p:cNvSpPr>
          <p:nvPr>
            <p:ph sz="half" idx="1"/>
          </p:nvPr>
        </p:nvSpPr>
        <p:spPr>
          <a:xfrm>
            <a:off x="757238" y="2204864"/>
            <a:ext cx="7847012" cy="4486275"/>
          </a:xfrm>
        </p:spPr>
        <p:txBody>
          <a:bodyPr/>
          <a:lstStyle/>
          <a:p>
            <a:pPr marL="0" indent="0">
              <a:buNone/>
            </a:pPr>
            <a:r>
              <a:rPr lang="sv-SE" sz="2000" dirty="0"/>
              <a:t>Klimatanpassning innebär att </a:t>
            </a:r>
            <a:r>
              <a:rPr lang="sv-SE" sz="2000" i="1" dirty="0"/>
              <a:t>rusta samhället </a:t>
            </a:r>
            <a:r>
              <a:rPr lang="sv-SE" sz="2000" dirty="0"/>
              <a:t>och olika verksamheter för de nya utmaningar som en ökad uppvärmning ger</a:t>
            </a:r>
            <a:r>
              <a:rPr lang="sv-SE" sz="2000" dirty="0" smtClean="0"/>
              <a:t>.</a:t>
            </a:r>
            <a:endParaRPr lang="sv-SE" sz="2000"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1098" y="4946848"/>
            <a:ext cx="2165485" cy="1440000"/>
          </a:xfrm>
          <a:prstGeom prst="rect">
            <a:avLst/>
          </a:prstGeom>
        </p:spPr>
      </p:pic>
      <p:pic>
        <p:nvPicPr>
          <p:cNvPr id="6" name="Picture 5" descr="E:\Finfina bilder\8142013-kraftledning-med-mobilstati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090"/>
          <a:stretch/>
        </p:blipFill>
        <p:spPr bwMode="auto">
          <a:xfrm>
            <a:off x="5684246" y="4941168"/>
            <a:ext cx="1186518"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Finfina bilder\1958685-swedish-rapefie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06" y="4941168"/>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Finfina bilder\Kossor-ko-sommar-äng-lantbruk_M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5706" y="4941168"/>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E:\Finfina bilder\7648609-hands-holding-red-heart-with-donor-sig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4106" y="4941168"/>
            <a:ext cx="12516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522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38" y="1026000"/>
            <a:ext cx="7634287" cy="817563"/>
          </a:xfrm>
        </p:spPr>
        <p:txBody>
          <a:bodyPr/>
          <a:lstStyle/>
          <a:p>
            <a:r>
              <a:rPr lang="sv-SE" sz="3400" dirty="0" smtClean="0"/>
              <a:t>Klimatanpassning</a:t>
            </a:r>
            <a:endParaRPr lang="sv-SE" sz="3400" dirty="0"/>
          </a:p>
        </p:txBody>
      </p:sp>
      <p:sp>
        <p:nvSpPr>
          <p:cNvPr id="3" name="Platshållare för innehåll 2"/>
          <p:cNvSpPr>
            <a:spLocks noGrp="1"/>
          </p:cNvSpPr>
          <p:nvPr>
            <p:ph sz="half" idx="1"/>
          </p:nvPr>
        </p:nvSpPr>
        <p:spPr>
          <a:xfrm>
            <a:off x="757238" y="1918800"/>
            <a:ext cx="7847012" cy="4486275"/>
          </a:xfrm>
        </p:spPr>
        <p:txBody>
          <a:bodyPr/>
          <a:lstStyle/>
          <a:p>
            <a:r>
              <a:rPr lang="sv-SE" sz="2000" dirty="0" smtClean="0"/>
              <a:t>Skillnad på väder och klimat</a:t>
            </a:r>
          </a:p>
          <a:p>
            <a:r>
              <a:rPr lang="sv-SE" sz="2000" dirty="0" smtClean="0"/>
              <a:t>Skillnad på anpassning och utsläppsminskning</a:t>
            </a:r>
          </a:p>
          <a:p>
            <a:r>
              <a:rPr lang="sv-SE" sz="2000" dirty="0" smtClean="0"/>
              <a:t>Några användbara begrepp:</a:t>
            </a:r>
          </a:p>
          <a:p>
            <a:pPr marL="457200" lvl="1" indent="0">
              <a:buNone/>
            </a:pPr>
            <a:r>
              <a:rPr lang="sv-SE" sz="2000" i="1" dirty="0" smtClean="0"/>
              <a:t>Extremväder</a:t>
            </a:r>
            <a:r>
              <a:rPr lang="sv-SE" sz="2000" dirty="0" smtClean="0"/>
              <a:t> – torka, skyfall, värmeböljor</a:t>
            </a:r>
          </a:p>
          <a:p>
            <a:pPr marL="457200" lvl="1" indent="0">
              <a:buNone/>
            </a:pPr>
            <a:r>
              <a:rPr lang="sv-SE" sz="2000" i="1" dirty="0" smtClean="0"/>
              <a:t>Effekter</a:t>
            </a:r>
            <a:r>
              <a:rPr lang="sv-SE" sz="2000" dirty="0" smtClean="0"/>
              <a:t> – ex matbrist, översvämningar, vattenbrist, hälsoproblem, elavbrott</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200" y="4797144"/>
            <a:ext cx="7635600" cy="1112370"/>
          </a:xfrm>
          <a:prstGeom prst="rect">
            <a:avLst/>
          </a:prstGeom>
        </p:spPr>
      </p:pic>
    </p:spTree>
    <p:extLst>
      <p:ext uri="{BB962C8B-B14F-4D97-AF65-F5344CB8AC3E}">
        <p14:creationId xmlns:p14="http://schemas.microsoft.com/office/powerpoint/2010/main" val="1984522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400" b="1" dirty="0">
                <a:solidFill>
                  <a:srgbClr val="000000"/>
                </a:solidFill>
              </a:rPr>
              <a:t>Kategorier av </a:t>
            </a:r>
            <a:r>
              <a:rPr lang="sv-SE" sz="3400" b="1" dirty="0" smtClean="0">
                <a:solidFill>
                  <a:srgbClr val="000000"/>
                </a:solidFill>
              </a:rPr>
              <a:t>åtgärder</a:t>
            </a:r>
            <a:endParaRPr lang="sv-SE" sz="3400" dirty="0"/>
          </a:p>
        </p:txBody>
      </p:sp>
      <p:graphicFrame>
        <p:nvGraphicFramePr>
          <p:cNvPr id="6" name="Tabell 5"/>
          <p:cNvGraphicFramePr>
            <a:graphicFrameLocks noGrp="1"/>
          </p:cNvGraphicFramePr>
          <p:nvPr>
            <p:extLst>
              <p:ext uri="{D42A27DB-BD31-4B8C-83A1-F6EECF244321}">
                <p14:modId xmlns:p14="http://schemas.microsoft.com/office/powerpoint/2010/main" val="1399185062"/>
              </p:ext>
            </p:extLst>
          </p:nvPr>
        </p:nvGraphicFramePr>
        <p:xfrm>
          <a:off x="539552" y="1948408"/>
          <a:ext cx="8064897" cy="3566160"/>
        </p:xfrm>
        <a:graphic>
          <a:graphicData uri="http://schemas.openxmlformats.org/drawingml/2006/table">
            <a:tbl>
              <a:tblPr firstRow="1" bandRow="1">
                <a:tableStyleId>{F2DE63D5-997A-4646-A377-4702673A728D}</a:tableStyleId>
              </a:tblPr>
              <a:tblGrid>
                <a:gridCol w="2232248"/>
                <a:gridCol w="2088232"/>
                <a:gridCol w="3744417"/>
              </a:tblGrid>
              <a:tr h="370840">
                <a:tc>
                  <a:txBody>
                    <a:bodyPr/>
                    <a:lstStyle/>
                    <a:p>
                      <a:pPr algn="l"/>
                      <a:r>
                        <a:rPr lang="sv-SE" sz="1400" b="1" dirty="0" smtClean="0">
                          <a:solidFill>
                            <a:schemeClr val="tx1"/>
                          </a:solidFill>
                          <a:effectLst/>
                        </a:rPr>
                        <a:t>ANALYSERANDE</a:t>
                      </a:r>
                      <a:endParaRPr lang="sv-SE" sz="1400" b="1" dirty="0">
                        <a:solidFill>
                          <a:schemeClr val="tx1"/>
                        </a:solidFill>
                        <a:effectLst/>
                        <a:latin typeface="Calibri" panose="020F0502020204030204" pitchFamily="34" charset="0"/>
                      </a:endParaRPr>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b="0" dirty="0" smtClean="0">
                          <a:solidFill>
                            <a:schemeClr val="tx1"/>
                          </a:solidFill>
                        </a:rPr>
                        <a:t>Insamling och analyserande av data eller inhämtning av information</a:t>
                      </a:r>
                    </a:p>
                    <a:p>
                      <a:pPr algn="l"/>
                      <a:endParaRPr lang="sv-SE" sz="1400" i="1" dirty="0">
                        <a:solidFill>
                          <a:schemeClr val="tx1"/>
                        </a:solidFill>
                        <a:latin typeface="Calibri" panose="020F0502020204030204" pitchFamily="34" charset="0"/>
                      </a:endParaRP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lvl="0" algn="l"/>
                      <a:endParaRPr lang="sv-SE" sz="1400" dirty="0" smtClean="0">
                        <a:solidFill>
                          <a:schemeClr val="tx1"/>
                        </a:solidFill>
                      </a:endParaRPr>
                    </a:p>
                    <a:p>
                      <a:pPr algn="l"/>
                      <a:endParaRPr lang="sv-SE" sz="1400" dirty="0" smtClean="0">
                        <a:solidFill>
                          <a:schemeClr val="tx1"/>
                        </a:solidFill>
                      </a:endParaRPr>
                    </a:p>
                    <a:p>
                      <a:pPr algn="l"/>
                      <a:endParaRPr lang="sv-SE" sz="1400" dirty="0">
                        <a:solidFill>
                          <a:schemeClr val="tx1"/>
                        </a:solidFill>
                        <a:latin typeface="Calibri" panose="020F0502020204030204" pitchFamily="34" charset="0"/>
                      </a:endParaRPr>
                    </a:p>
                  </a:txBody>
                  <a:tcP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r>
              <a:tr h="370840">
                <a:tc>
                  <a:txBody>
                    <a:bodyPr/>
                    <a:lstStyle/>
                    <a:p>
                      <a:pPr algn="l"/>
                      <a:r>
                        <a:rPr lang="sv-SE" sz="1400" b="1" dirty="0" smtClean="0">
                          <a:solidFill>
                            <a:schemeClr val="tx1"/>
                          </a:solidFill>
                          <a:effectLst/>
                        </a:rPr>
                        <a:t>STYRANDE/</a:t>
                      </a:r>
                      <a:br>
                        <a:rPr lang="sv-SE" sz="1400" b="1" dirty="0" smtClean="0">
                          <a:solidFill>
                            <a:schemeClr val="tx1"/>
                          </a:solidFill>
                          <a:effectLst/>
                        </a:rPr>
                      </a:br>
                      <a:r>
                        <a:rPr lang="sv-SE" sz="1400" b="1" dirty="0" smtClean="0">
                          <a:solidFill>
                            <a:schemeClr val="tx1"/>
                          </a:solidFill>
                          <a:effectLst/>
                        </a:rPr>
                        <a:t>ORGANISATORISKA</a:t>
                      </a:r>
                      <a:endParaRPr lang="sv-SE" sz="1400" b="1" dirty="0">
                        <a:solidFill>
                          <a:schemeClr val="tx1"/>
                        </a:solidFill>
                        <a:effectLst/>
                        <a:latin typeface="Calibri" panose="020F0502020204030204" pitchFamily="34"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smtClean="0">
                          <a:solidFill>
                            <a:schemeClr val="tx1"/>
                          </a:solidFill>
                        </a:rPr>
                        <a:t>Förändring av bestämmelser eller nya samverkansformer</a:t>
                      </a:r>
                    </a:p>
                    <a:p>
                      <a:pPr algn="l"/>
                      <a:endParaRPr lang="sv-SE" sz="1400" i="1" dirty="0">
                        <a:solidFill>
                          <a:schemeClr val="tx1"/>
                        </a:solidFill>
                        <a:latin typeface="Calibri" panose="020F0502020204030204" pitchFamily="34" charset="0"/>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endParaRPr lang="sv-SE" sz="1400" dirty="0">
                        <a:solidFill>
                          <a:schemeClr val="tx1"/>
                        </a:solidFill>
                        <a:latin typeface="Calibri" panose="020F0502020204030204" pitchFamily="34"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r>
                        <a:rPr lang="sv-SE" sz="1400" b="1" dirty="0" smtClean="0">
                          <a:effectLst/>
                        </a:rPr>
                        <a:t>INFORMATIVA</a:t>
                      </a:r>
                      <a:endParaRPr lang="sv-SE" sz="1400" b="1" dirty="0">
                        <a:effectLst/>
                        <a:latin typeface="Calibri" panose="020F0502020204030204" pitchFamily="34"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sv-SE" sz="1400" dirty="0" smtClean="0">
                          <a:solidFill>
                            <a:schemeClr val="tx1"/>
                          </a:solidFill>
                        </a:rPr>
                        <a:t>Utbildning eller framtagande</a:t>
                      </a:r>
                      <a:r>
                        <a:rPr lang="sv-SE" sz="1400" baseline="0" dirty="0" smtClean="0">
                          <a:solidFill>
                            <a:schemeClr val="tx1"/>
                          </a:solidFill>
                        </a:rPr>
                        <a:t> av kommunikations</a:t>
                      </a:r>
                      <a:r>
                        <a:rPr lang="sv-SE" sz="1400" dirty="0" smtClean="0">
                          <a:solidFill>
                            <a:schemeClr val="tx1"/>
                          </a:solidFill>
                        </a:rPr>
                        <a:t>planer </a:t>
                      </a:r>
                    </a:p>
                    <a:p>
                      <a:endParaRPr lang="sv-SE" sz="1400" i="1" dirty="0">
                        <a:solidFill>
                          <a:schemeClr val="tx1"/>
                        </a:solidFill>
                        <a:latin typeface="Calibri" panose="020F0502020204030204" pitchFamily="34" charset="0"/>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sv-SE" sz="1400" dirty="0">
                        <a:latin typeface="Calibri" panose="020F0502020204030204" pitchFamily="34"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r>
                        <a:rPr lang="sv-SE" sz="1400" b="1" dirty="0" smtClean="0">
                          <a:effectLst/>
                        </a:rPr>
                        <a:t>TEKNISK/</a:t>
                      </a:r>
                      <a:br>
                        <a:rPr lang="sv-SE" sz="1400" b="1" dirty="0" smtClean="0">
                          <a:effectLst/>
                        </a:rPr>
                      </a:br>
                      <a:r>
                        <a:rPr lang="sv-SE" sz="1400" b="1" dirty="0" smtClean="0">
                          <a:effectLst/>
                        </a:rPr>
                        <a:t>EKOSYSTEMBASERAD</a:t>
                      </a:r>
                      <a:endParaRPr lang="sv-SE" sz="1400" b="1" dirty="0">
                        <a:effectLst/>
                        <a:latin typeface="Calibri" panose="020F0502020204030204" pitchFamily="34"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sv-SE" sz="1400" dirty="0" smtClean="0">
                          <a:solidFill>
                            <a:schemeClr val="tx1"/>
                          </a:solidFill>
                        </a:rPr>
                        <a:t>Skyddsvallar eller trädplanertering </a:t>
                      </a:r>
                      <a:endParaRPr lang="sv-SE" sz="1400" i="1" dirty="0">
                        <a:solidFill>
                          <a:schemeClr val="tx1"/>
                        </a:solidFill>
                        <a:latin typeface="Calibri" panose="020F0502020204030204" pitchFamily="34" charset="0"/>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sv-SE" sz="1400" dirty="0">
                        <a:latin typeface="Calibri" panose="020F0502020204030204" pitchFamily="34"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pic>
        <p:nvPicPr>
          <p:cNvPr id="7" name="Picture 18" descr="C:\Users\a002252\AppData\Local\Microsoft\Windows\Temporary Internet Files\Content.IE5\D7M8CHMA\gear-1636119_6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851" y="1700808"/>
            <a:ext cx="1512641" cy="108012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002252\AppData\Local\Microsoft\Windows\Temporary Internet Files\Content.IE5\YTKWZNTM\checklist-1295319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2492896"/>
            <a:ext cx="1388765" cy="149631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847" y="3742159"/>
            <a:ext cx="14954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descr="C:\Users\a002252\AppData\Local\Microsoft\Windows\Temporary Internet Files\Content.IE5\X2PTZI72\bricks_trowel[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4916041"/>
            <a:ext cx="1727832" cy="159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51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400" dirty="0"/>
              <a:t>S</a:t>
            </a:r>
            <a:r>
              <a:rPr lang="sv-SE" sz="3400" dirty="0" smtClean="0"/>
              <a:t>pel om klimatanpassning?</a:t>
            </a:r>
            <a:endParaRPr lang="sv-SE" sz="3400" dirty="0"/>
          </a:p>
        </p:txBody>
      </p:sp>
      <p:sp>
        <p:nvSpPr>
          <p:cNvPr id="5" name="Platshållare för innehåll 2"/>
          <p:cNvSpPr txBox="1">
            <a:spLocks/>
          </p:cNvSpPr>
          <p:nvPr/>
        </p:nvSpPr>
        <p:spPr bwMode="auto">
          <a:xfrm>
            <a:off x="757238" y="1918800"/>
            <a:ext cx="7631186"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r>
              <a:rPr lang="sv-SE" sz="1800" kern="0" dirty="0" smtClean="0"/>
              <a:t>Gemensam utgångspunkt för diskussioner kring klimatanpassning</a:t>
            </a:r>
          </a:p>
          <a:p>
            <a:r>
              <a:rPr lang="sv-SE" sz="1800" kern="0" dirty="0" smtClean="0"/>
              <a:t>Enkelt och snabbt </a:t>
            </a:r>
            <a:r>
              <a:rPr lang="sv-SE" sz="1800" kern="0" dirty="0" smtClean="0"/>
              <a:t>sätt att få en känsla </a:t>
            </a:r>
            <a:r>
              <a:rPr lang="sv-SE" sz="1800" kern="0" dirty="0" smtClean="0"/>
              <a:t>för de komplexa </a:t>
            </a:r>
            <a:r>
              <a:rPr lang="sv-SE" sz="1800" kern="0" dirty="0" smtClean="0"/>
              <a:t>utmaningarna med klimatanpassning</a:t>
            </a:r>
          </a:p>
          <a:p>
            <a:r>
              <a:rPr lang="sv-SE" sz="1800" kern="0" dirty="0" smtClean="0"/>
              <a:t>Öka medvetenhet och nyfikenhet kring frågorna </a:t>
            </a:r>
            <a:endParaRPr lang="sv-SE" sz="1800" kern="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25" y="3778349"/>
            <a:ext cx="27241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18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bwMode="auto">
          <a:xfrm>
            <a:off x="757238" y="1026000"/>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400" b="1" dirty="0" err="1">
                <a:solidFill>
                  <a:srgbClr val="000000"/>
                </a:solidFill>
              </a:rPr>
              <a:t>Serious</a:t>
            </a:r>
            <a:r>
              <a:rPr lang="sv-SE" sz="3400" b="1" dirty="0">
                <a:solidFill>
                  <a:srgbClr val="000000"/>
                </a:solidFill>
              </a:rPr>
              <a:t> Games</a:t>
            </a:r>
          </a:p>
        </p:txBody>
      </p:sp>
      <p:sp>
        <p:nvSpPr>
          <p:cNvPr id="6" name="Platshållare för innehåll 2"/>
          <p:cNvSpPr txBox="1">
            <a:spLocks/>
          </p:cNvSpPr>
          <p:nvPr/>
        </p:nvSpPr>
        <p:spPr bwMode="auto">
          <a:xfrm>
            <a:off x="757238" y="1918800"/>
            <a:ext cx="7631186"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r>
              <a:rPr lang="sv-SE" sz="2000" kern="0" dirty="0" smtClean="0"/>
              <a:t>Annat huvudsyfte än att underhålla (eller tävla)</a:t>
            </a:r>
            <a:endParaRPr lang="sv-SE" sz="2000" kern="0" dirty="0"/>
          </a:p>
          <a:p>
            <a:r>
              <a:rPr lang="sv-SE" sz="2000" kern="0" dirty="0" smtClean="0"/>
              <a:t>Metod för att synliggöra komplexa samband</a:t>
            </a:r>
          </a:p>
          <a:p>
            <a:r>
              <a:rPr lang="sv-SE" sz="2000" kern="0" dirty="0" smtClean="0"/>
              <a:t>Målet är en bra grund för fortsatt diskussion</a:t>
            </a:r>
          </a:p>
          <a:p>
            <a:r>
              <a:rPr lang="sv-SE" sz="2000" kern="0" dirty="0" smtClean="0"/>
              <a:t>Har använts som pedagogiskt verktyg i över 200 år.</a:t>
            </a:r>
            <a:br>
              <a:rPr lang="sv-SE" sz="2000" kern="0" dirty="0" smtClean="0"/>
            </a:br>
            <a:r>
              <a:rPr lang="sv-SE" sz="2000" kern="0" dirty="0"/>
              <a:t>Använt inom militären men också inom bland annat miljöundervisning.</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165909"/>
            <a:ext cx="2365053" cy="2359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624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2"/>
          <p:cNvSpPr txBox="1">
            <a:spLocks/>
          </p:cNvSpPr>
          <p:nvPr/>
        </p:nvSpPr>
        <p:spPr bwMode="auto">
          <a:xfrm>
            <a:off x="757238" y="2181117"/>
            <a:ext cx="7634286" cy="3408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r>
              <a:rPr lang="sv-SE" sz="2000" dirty="0" smtClean="0"/>
              <a:t>Sju utmaningar</a:t>
            </a:r>
          </a:p>
          <a:p>
            <a:pPr marL="800100" lvl="1" indent="-342900">
              <a:buFont typeface="+mj-lt"/>
              <a:buAutoNum type="arabicPeriod"/>
            </a:pPr>
            <a:r>
              <a:rPr lang="sv-SE" sz="1800" dirty="0" smtClean="0"/>
              <a:t>Skydda </a:t>
            </a:r>
            <a:r>
              <a:rPr lang="sv-SE" sz="1800" dirty="0"/>
              <a:t>sjukhuset vid skyfall</a:t>
            </a:r>
          </a:p>
          <a:p>
            <a:pPr marL="800100" lvl="1" indent="-342900">
              <a:buFont typeface="+mj-lt"/>
              <a:buAutoNum type="arabicPeriod"/>
            </a:pPr>
            <a:r>
              <a:rPr lang="sv-SE" sz="1800" dirty="0"/>
              <a:t>Rädda </a:t>
            </a:r>
            <a:r>
              <a:rPr lang="sv-SE" sz="1800" dirty="0" smtClean="0"/>
              <a:t>dricksvattnet</a:t>
            </a:r>
          </a:p>
          <a:p>
            <a:pPr marL="800100" lvl="1" indent="-342900">
              <a:buFont typeface="+mj-lt"/>
              <a:buAutoNum type="arabicPeriod"/>
            </a:pPr>
            <a:r>
              <a:rPr lang="sv-SE" sz="1800" dirty="0" smtClean="0"/>
              <a:t>Förtäta staden</a:t>
            </a:r>
            <a:endParaRPr lang="sv-SE" sz="1800" dirty="0"/>
          </a:p>
          <a:p>
            <a:pPr marL="800100" lvl="1" indent="-342900">
              <a:buFont typeface="+mj-lt"/>
              <a:buAutoNum type="arabicPeriod"/>
            </a:pPr>
            <a:r>
              <a:rPr lang="sv-SE" sz="1800" dirty="0"/>
              <a:t>Bygg nytt bostadsområde</a:t>
            </a:r>
          </a:p>
          <a:p>
            <a:pPr marL="800100" lvl="1" indent="-342900">
              <a:buFont typeface="+mj-lt"/>
              <a:buAutoNum type="arabicPeriod"/>
            </a:pPr>
            <a:r>
              <a:rPr lang="sv-SE" sz="1800" dirty="0"/>
              <a:t>Klimatanpassa befintlig bebyggelse</a:t>
            </a:r>
          </a:p>
          <a:p>
            <a:pPr marL="800100" lvl="1" indent="-342900">
              <a:buFont typeface="+mj-lt"/>
              <a:buAutoNum type="arabicPeriod"/>
            </a:pPr>
            <a:r>
              <a:rPr lang="sv-SE" sz="1800" dirty="0"/>
              <a:t>Torka för jordbruket</a:t>
            </a:r>
          </a:p>
          <a:p>
            <a:pPr marL="800100" lvl="1" indent="-342900">
              <a:buFont typeface="+mj-lt"/>
              <a:buAutoNum type="arabicPeriod"/>
            </a:pPr>
            <a:r>
              <a:rPr lang="sv-SE" sz="1800" dirty="0"/>
              <a:t>Nytt </a:t>
            </a:r>
            <a:r>
              <a:rPr lang="sv-SE" sz="1800" dirty="0" smtClean="0"/>
              <a:t>industriområde</a:t>
            </a:r>
            <a:endParaRPr lang="en-US" sz="1800" dirty="0"/>
          </a:p>
          <a:p>
            <a:r>
              <a:rPr lang="sv-SE" sz="2000" dirty="0" smtClean="0"/>
              <a:t>Ta hänsyn till osäkerheter i extremväder</a:t>
            </a:r>
            <a:r>
              <a:rPr lang="sv-SE" sz="2000" dirty="0"/>
              <a:t>, risker, </a:t>
            </a:r>
            <a:r>
              <a:rPr lang="sv-SE" sz="2000" dirty="0" smtClean="0"/>
              <a:t>ekonomi och hållbarhet</a:t>
            </a:r>
            <a:endParaRPr lang="sv-SE" sz="2000" dirty="0"/>
          </a:p>
          <a:p>
            <a:r>
              <a:rPr lang="sv-SE" sz="2000" dirty="0"/>
              <a:t>Se effekterna i </a:t>
            </a:r>
            <a:r>
              <a:rPr lang="sv-SE" sz="2000" dirty="0" smtClean="0"/>
              <a:t>fyra </a:t>
            </a:r>
            <a:r>
              <a:rPr lang="sv-SE" sz="2000" dirty="0" smtClean="0"/>
              <a:t>tidssteg frå</a:t>
            </a:r>
            <a:r>
              <a:rPr lang="sv-SE" sz="2000" dirty="0" smtClean="0"/>
              <a:t>n 2020 till 2100</a:t>
            </a:r>
            <a:endParaRPr lang="sv-SE" sz="2000" dirty="0"/>
          </a:p>
          <a:p>
            <a:endParaRPr lang="sv-SE" sz="2000" kern="0" dirty="0"/>
          </a:p>
        </p:txBody>
      </p:sp>
      <p:sp>
        <p:nvSpPr>
          <p:cNvPr id="6" name="Rubrik 1"/>
          <p:cNvSpPr txBox="1">
            <a:spLocks/>
          </p:cNvSpPr>
          <p:nvPr/>
        </p:nvSpPr>
        <p:spPr bwMode="auto">
          <a:xfrm>
            <a:off x="757238" y="1026000"/>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400" kern="0" dirty="0" smtClean="0"/>
              <a:t>Rollspel i Väderköping</a:t>
            </a:r>
            <a:endParaRPr lang="sv-SE" sz="3400" kern="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89" r="49906"/>
          <a:stretch/>
        </p:blipFill>
        <p:spPr bwMode="auto">
          <a:xfrm>
            <a:off x="7477124" y="1843563"/>
            <a:ext cx="60819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5454"/>
          <a:stretch/>
        </p:blipFill>
        <p:spPr bwMode="auto">
          <a:xfrm>
            <a:off x="7477125" y="2519838"/>
            <a:ext cx="62191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74812"/>
          <a:stretch/>
        </p:blipFill>
        <p:spPr bwMode="auto">
          <a:xfrm>
            <a:off x="7447146" y="3196113"/>
            <a:ext cx="6381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3375" r="34162"/>
          <a:stretch/>
        </p:blipFill>
        <p:spPr bwMode="auto">
          <a:xfrm>
            <a:off x="7440002" y="3885178"/>
            <a:ext cx="62767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056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bwMode="auto">
          <a:xfrm>
            <a:off x="757238" y="1026000"/>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400" kern="0" dirty="0" smtClean="0"/>
              <a:t>Rollspel i Väderköping</a:t>
            </a:r>
            <a:endParaRPr lang="sv-SE" sz="3400" kern="0" dirty="0"/>
          </a:p>
        </p:txBody>
      </p:sp>
      <p:sp>
        <p:nvSpPr>
          <p:cNvPr id="6" name="Platshållare för innehåll 2"/>
          <p:cNvSpPr txBox="1">
            <a:spLocks/>
          </p:cNvSpPr>
          <p:nvPr/>
        </p:nvSpPr>
        <p:spPr bwMode="auto">
          <a:xfrm>
            <a:off x="757238" y="1965093"/>
            <a:ext cx="7634286" cy="3480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pPr marL="0" indent="0">
              <a:buNone/>
            </a:pPr>
            <a:r>
              <a:rPr lang="sv-SE" sz="2000" dirty="0" smtClean="0"/>
              <a:t>Sju </a:t>
            </a:r>
            <a:r>
              <a:rPr lang="sv-SE" sz="2000" dirty="0"/>
              <a:t>intressegrupper</a:t>
            </a:r>
          </a:p>
          <a:p>
            <a:r>
              <a:rPr lang="sv-SE" sz="1800" dirty="0"/>
              <a:t>Storstadens </a:t>
            </a:r>
            <a:r>
              <a:rPr lang="sv-SE" sz="1800" dirty="0" smtClean="0"/>
              <a:t>näringsidkarförening</a:t>
            </a:r>
            <a:endParaRPr lang="sv-SE" sz="1800" dirty="0"/>
          </a:p>
          <a:p>
            <a:r>
              <a:rPr lang="sv-SE" sz="1800" dirty="0" smtClean="0"/>
              <a:t>Lantbrukarföreningen </a:t>
            </a:r>
            <a:r>
              <a:rPr lang="sv-SE" sz="1800" dirty="0" err="1" smtClean="0"/>
              <a:t>Agri</a:t>
            </a:r>
            <a:r>
              <a:rPr lang="sv-SE" sz="1800" dirty="0" smtClean="0"/>
              <a:t> </a:t>
            </a:r>
            <a:endParaRPr lang="sv-SE" sz="1800" dirty="0"/>
          </a:p>
          <a:p>
            <a:r>
              <a:rPr lang="sv-SE" sz="1800" dirty="0" smtClean="0"/>
              <a:t>Hyresgästföreningen </a:t>
            </a:r>
            <a:endParaRPr lang="sv-SE" sz="1800" dirty="0"/>
          </a:p>
          <a:p>
            <a:r>
              <a:rPr lang="sv-SE" sz="1800" dirty="0" smtClean="0"/>
              <a:t>Pensionärsföreningen </a:t>
            </a:r>
            <a:endParaRPr lang="sv-SE" sz="1800" dirty="0"/>
          </a:p>
          <a:p>
            <a:r>
              <a:rPr lang="sv-SE" sz="1800" dirty="0"/>
              <a:t>Fastighetsägarnas </a:t>
            </a:r>
            <a:r>
              <a:rPr lang="sv-SE" sz="1800" dirty="0" smtClean="0"/>
              <a:t>förening </a:t>
            </a:r>
            <a:endParaRPr lang="sv-SE" sz="1800" dirty="0"/>
          </a:p>
          <a:p>
            <a:r>
              <a:rPr lang="sv-SE" sz="1800" dirty="0"/>
              <a:t>Storstadens naturskyddsgrupp</a:t>
            </a:r>
          </a:p>
          <a:p>
            <a:r>
              <a:rPr lang="sv-SE" sz="1800" dirty="0"/>
              <a:t>Medborgarföreningen - rör inte min livsstil.</a:t>
            </a:r>
          </a:p>
        </p:txBody>
      </p:sp>
      <p:grpSp>
        <p:nvGrpSpPr>
          <p:cNvPr id="2" name="Grupp 1"/>
          <p:cNvGrpSpPr/>
          <p:nvPr/>
        </p:nvGrpSpPr>
        <p:grpSpPr>
          <a:xfrm>
            <a:off x="7037192" y="1821929"/>
            <a:ext cx="900001" cy="4822464"/>
            <a:chOff x="7536297" y="1882800"/>
            <a:chExt cx="900001" cy="4822464"/>
          </a:xfrm>
        </p:grpSpPr>
        <p:pic>
          <p:nvPicPr>
            <p:cNvPr id="3075" name="Picture 3" descr="V:\Illustrationer\Illustrationer 2018\Webbspel Klimatanpassning\Underlag till gdrive\png\6 rent vatten och sanitet för all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6297" y="2863416"/>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Illustrationer\Illustrationer 2018\Webbspel Klimatanpassning\Underlag till gdrive\png\3 god hälsa och välbefinnan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6298" y="1882800"/>
              <a:ext cx="899999"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V:\Illustrationer\Illustrationer 2018\Webbspel Klimatanpassning\Underlag till gdrive\png\7 hållbar energi för all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6297" y="3844032"/>
              <a:ext cx="900001"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Illustrationer\Illustrationer 2018\Webbspel Klimatanpassning\Underlag till gdrive\png\11 hållbara städer och samhåll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6297" y="4824648"/>
              <a:ext cx="900001"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V:\Illustrationer\Illustrationer 2018\Webbspel Klimatanpassning\Underlag till gdrive\png\15 ekosystem och biologisk mångfal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6297" y="5805264"/>
              <a:ext cx="900000" cy="90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7108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MHI-PPT-vit">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1642</TotalTime>
  <Words>499</Words>
  <Application>Microsoft Office PowerPoint</Application>
  <PresentationFormat>Bildspel på skärmen (4:3)</PresentationFormat>
  <Paragraphs>105</Paragraphs>
  <Slides>16</Slides>
  <Notes>7</Notes>
  <HiddenSlides>0</HiddenSlides>
  <MMClips>0</MMClips>
  <ScaleCrop>false</ScaleCrop>
  <HeadingPairs>
    <vt:vector size="4" baseType="variant">
      <vt:variant>
        <vt:lpstr>Tema</vt:lpstr>
      </vt:variant>
      <vt:variant>
        <vt:i4>4</vt:i4>
      </vt:variant>
      <vt:variant>
        <vt:lpstr>Bildrubriker</vt:lpstr>
      </vt:variant>
      <vt:variant>
        <vt:i4>16</vt:i4>
      </vt:variant>
    </vt:vector>
  </HeadingPairs>
  <TitlesOfParts>
    <vt:vector size="20" baseType="lpstr">
      <vt:lpstr>Default Theme</vt:lpstr>
      <vt:lpstr>SMHI - Svart</vt:lpstr>
      <vt:lpstr>SMHI-PPT-vit</vt:lpstr>
      <vt:lpstr>1_SMHI - Svart</vt:lpstr>
      <vt:lpstr>Klimatanpassningsspelet</vt:lpstr>
      <vt:lpstr>Klimatanpassning</vt:lpstr>
      <vt:lpstr>Klimatanpassning</vt:lpstr>
      <vt:lpstr>Klimatanpassning</vt:lpstr>
      <vt:lpstr>Kategorier av åtgärder</vt:lpstr>
      <vt:lpstr>Spel om klimatanpassning?</vt:lpstr>
      <vt:lpstr>PowerPoint-presentation</vt:lpstr>
      <vt:lpstr>PowerPoint-presentation</vt:lpstr>
      <vt:lpstr>PowerPoint-presentation</vt:lpstr>
      <vt:lpstr>PowerPoint-presentation</vt:lpstr>
      <vt:lpstr>Dags att spela</vt:lpstr>
      <vt:lpstr>Eftersnack</vt:lpstr>
      <vt:lpstr>PowerPoint-presentation</vt:lpstr>
      <vt:lpstr>PowerPoint-presentation</vt:lpstr>
      <vt:lpstr>Nyfiken på mer?</vt:lpstr>
      <vt:lpstr>Tack för visat intresse</vt:lpstr>
    </vt:vector>
  </TitlesOfParts>
  <Company>SMHI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Klimatanpassning</dc:title>
  <dc:creator>Wärn Veronica</dc:creator>
  <cp:lastModifiedBy>Wallin Pontus</cp:lastModifiedBy>
  <cp:revision>77</cp:revision>
  <dcterms:created xsi:type="dcterms:W3CDTF">2019-07-01T13:47:41Z</dcterms:created>
  <dcterms:modified xsi:type="dcterms:W3CDTF">2019-09-16T10:38:14Z</dcterms:modified>
</cp:coreProperties>
</file>