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1" r:id="rId19"/>
    <p:sldId id="282" r:id="rId20"/>
    <p:sldId id="283" r:id="rId21"/>
  </p:sldIdLst>
  <p:sldSz cx="9144000" cy="5143500" type="screen16x9"/>
  <p:notesSz cx="51435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5329" userDrawn="1">
          <p15:clr>
            <a:srgbClr val="A4A3A4"/>
          </p15:clr>
        </p15:guide>
        <p15:guide id="4" orient="horz" pos="1076" userDrawn="1">
          <p15:clr>
            <a:srgbClr val="A4A3A4"/>
          </p15:clr>
        </p15:guide>
        <p15:guide id="5" pos="4604" userDrawn="1">
          <p15:clr>
            <a:srgbClr val="A4A3A4"/>
          </p15:clr>
        </p15:guide>
        <p15:guide id="6" pos="2562" userDrawn="1">
          <p15:clr>
            <a:srgbClr val="A4A3A4"/>
          </p15:clr>
        </p15:guide>
        <p15:guide id="7" orient="horz" pos="3072" userDrawn="1">
          <p15:clr>
            <a:srgbClr val="A4A3A4"/>
          </p15:clr>
        </p15:guide>
        <p15:guide id="8" orient="horz" pos="894" userDrawn="1">
          <p15:clr>
            <a:srgbClr val="A4A3A4"/>
          </p15:clr>
        </p15:guide>
        <p15:guide id="9" orient="horz" pos="12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96"/>
      </p:cViewPr>
      <p:guideLst>
        <p:guide orient="horz" pos="2845"/>
        <p:guide pos="431"/>
        <p:guide pos="5329"/>
        <p:guide orient="horz" pos="1076"/>
        <p:guide pos="4604"/>
        <p:guide pos="2562"/>
        <p:guide orient="horz" pos="3072"/>
        <p:guide orient="horz" pos="894"/>
        <p:guide orient="horz" pos="12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EA87A74-B42E-4676-8814-120430DF6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VÄDERÅRET 2020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EDE612-5401-4829-A8CC-C14E54C672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D7FD-369D-4313-86A2-AF6E758D55F2}" type="datetimeFigureOut">
              <a:rPr lang="sv-SE" smtClean="0"/>
              <a:t>2021-10-11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2EC243D-2B73-4585-A789-57C1DF98E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6395D4-20AE-4FC9-A82C-B5E2F5E62C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3045-CFF2-4ECB-83C0-F4EA6CD3D4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27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VÄDERÅRET 2020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691A-F6E8-4155-9095-232B9E87BC65}" type="datetimeFigureOut">
              <a:rPr lang="sv-SE" smtClean="0"/>
              <a:t>2021-10-11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9AEC-93D3-4391-9FE8-E4B469A12E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475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847903" y="3245810"/>
            <a:ext cx="5761253" cy="1101600"/>
          </a:xfrm>
        </p:spPr>
        <p:txBody>
          <a:bodyPr lIns="0" rIns="0" anchor="t">
            <a:noAutofit/>
          </a:bodyPr>
          <a:lstStyle>
            <a:lvl1pPr>
              <a:defRPr lang="sv-SE" sz="2800" strike="noStrike" cap="all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 cap="all">
                <a:latin typeface="Arial Black"/>
              </a:rPr>
              <a:t>KLICKA här FÖR ATT LÄGGA TILL RUBRIK</a:t>
            </a:r>
            <a:endParaRPr lang="sv-SE" sz="2800">
              <a:latin typeface="Arial Black"/>
            </a:endParaRPr>
          </a:p>
        </p:txBody>
      </p:sp>
      <p:pic>
        <p:nvPicPr>
          <p:cNvPr id="5" name="Bildobjekt 18"/>
          <p:cNvPicPr>
            <a:picLocks noChangeAspect="1"/>
          </p:cNvPicPr>
          <p:nvPr userDrawn="1"/>
        </p:nvPicPr>
        <p:blipFill>
          <a:blip r:embed="rId2"/>
          <a:srcRect l="1835" t="26230"/>
          <a:stretch/>
        </p:blipFill>
        <p:spPr bwMode="auto">
          <a:xfrm>
            <a:off x="0" y="0"/>
            <a:ext cx="5143624" cy="4296194"/>
          </a:xfrm>
          <a:prstGeom prst="rect">
            <a:avLst/>
          </a:prstGeom>
        </p:spPr>
      </p:pic>
      <p:sp>
        <p:nvSpPr>
          <p:cNvPr id="6" name="Subtitle 4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2847903" y="2785367"/>
            <a:ext cx="5761254" cy="421481"/>
          </a:xfrm>
          <a:prstGeom prst="rect">
            <a:avLst/>
          </a:prstGeom>
        </p:spPr>
        <p:txBody>
          <a:bodyPr wrap="none" lIns="0" rIns="0" anchor="b">
            <a:noAutofit/>
          </a:bodyPr>
          <a:lstStyle>
            <a:lvl1pPr marL="0" indent="0">
              <a:buFont typeface="Wingdings"/>
              <a:buNone/>
              <a:defRPr sz="1600" cap="all"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våradig rubrik och innehåll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Tvåradersrubrik"/>
          <p:cNvSpPr>
            <a:spLocks noGrp="1"/>
          </p:cNvSpPr>
          <p:nvPr>
            <p:ph type="title" hasCustomPrompt="1"/>
          </p:nvPr>
        </p:nvSpPr>
        <p:spPr bwMode="auto">
          <a:xfrm>
            <a:off x="687972" y="906380"/>
            <a:ext cx="7771816" cy="860400"/>
          </a:xfrm>
        </p:spPr>
        <p:txBody>
          <a:bodyPr lIns="0" rIns="0" numCol="1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87972" y="1828800"/>
            <a:ext cx="7771815" cy="316357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radig rubrik och innehåll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descr="enradig rubriktext"/>
          <p:cNvSpPr>
            <a:spLocks noGrp="1"/>
          </p:cNvSpPr>
          <p:nvPr>
            <p:ph type="title" hasCustomPrompt="1"/>
          </p:nvPr>
        </p:nvSpPr>
        <p:spPr bwMode="auto">
          <a:xfrm>
            <a:off x="687972" y="906380"/>
            <a:ext cx="7771815" cy="425675"/>
          </a:xfrm>
        </p:spPr>
        <p:txBody>
          <a:bodyPr wrap="none" lIns="0" rIns="0" anchor="t">
            <a:noAutofit/>
          </a:bodyPr>
          <a:lstStyle>
            <a:lvl1pPr>
              <a:defRPr lang="sv-SE" sz="2800">
                <a:solidFill>
                  <a:schemeClr val="tx1"/>
                </a:solidFill>
                <a:latin typeface="Arial Blac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87972" y="1393200"/>
            <a:ext cx="7771815" cy="35879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Skriv text här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vsnittsrubr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725300" y="3231607"/>
            <a:ext cx="6179635" cy="445539"/>
          </a:xfrm>
        </p:spPr>
        <p:txBody>
          <a:bodyPr wrap="none" lIns="0" tIns="0" rIns="0" bIns="0" anchor="b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Lägg till enradig avsnittsrubrik</a:t>
            </a:r>
            <a:endParaRPr/>
          </a:p>
        </p:txBody>
      </p:sp>
      <p:pic>
        <p:nvPicPr>
          <p:cNvPr id="5" name="Bildobjekt 7"/>
          <p:cNvPicPr>
            <a:picLocks noChangeAspect="1"/>
          </p:cNvPicPr>
          <p:nvPr userDrawn="1"/>
        </p:nvPicPr>
        <p:blipFill>
          <a:blip r:embed="rId2"/>
          <a:srcRect l="40913" t="26230"/>
          <a:stretch/>
        </p:blipFill>
        <p:spPr bwMode="auto">
          <a:xfrm>
            <a:off x="0" y="0"/>
            <a:ext cx="3095728" cy="4296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våradig rubrik och två innehålls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7974" y="906380"/>
            <a:ext cx="7768851" cy="860400"/>
          </a:xfrm>
        </p:spPr>
        <p:txBody>
          <a:bodyPr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</a:t>
            </a:r>
            <a:br>
              <a:rPr lang="sv-SE" sz="2800">
                <a:latin typeface="Arial Black"/>
              </a:rPr>
            </a:br>
            <a:r>
              <a:rPr lang="sv-SE" sz="2800">
                <a:latin typeface="Arial Black"/>
              </a:rPr>
              <a:t>tvåradig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87975" y="1830235"/>
            <a:ext cx="3704637" cy="316357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auto">
          <a:xfrm>
            <a:off x="4755150" y="1828800"/>
            <a:ext cx="3704637" cy="3164400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radig rubrik och två innehållsdela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7974" y="906380"/>
            <a:ext cx="7771813" cy="425675"/>
          </a:xfrm>
        </p:spPr>
        <p:txBody>
          <a:bodyPr wrap="none" lIns="0" rIns="0" anchor="t">
            <a:no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sv-SE" sz="2800">
                <a:latin typeface="Arial Black"/>
              </a:rPr>
              <a:t>Klicka för att lägga till enradig rubrik</a:t>
            </a:r>
            <a:endParaRPr lang="sv-SE">
              <a:latin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87975" y="1394460"/>
            <a:ext cx="3704637" cy="3590289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 bwMode="auto">
          <a:xfrm>
            <a:off x="4755150" y="1394461"/>
            <a:ext cx="3704637" cy="3590288"/>
          </a:xfrm>
        </p:spPr>
        <p:txBody>
          <a:bodyPr lIns="0" r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sv-SE"/>
              <a:t>Skriv text här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273844"/>
            <a:ext cx="69506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369218"/>
            <a:ext cx="7775576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sv-SE"/>
              <a:t>Redigera format för bakgrundstext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 lang="en-US"/>
          </a:p>
        </p:txBody>
      </p:sp>
      <p:pic>
        <p:nvPicPr>
          <p:cNvPr id="6" name="Bildobjekt 7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7988400" y="356400"/>
            <a:ext cx="805680" cy="325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2800">
          <a:solidFill>
            <a:schemeClr val="tx1"/>
          </a:solidFill>
          <a:latin typeface="Arial Black"/>
          <a:ea typeface="+mj-ea"/>
          <a:cs typeface="+mj-cs"/>
        </a:defRPr>
      </a:lvl1pPr>
    </p:titleStyle>
    <p:bodyStyle>
      <a:lvl1pPr marL="342900" indent="-342900" algn="l" defTabSz="685800">
        <a:lnSpc>
          <a:spcPct val="90000"/>
        </a:lnSpc>
        <a:spcBef>
          <a:spcPts val="750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Wingdings"/>
        <a:buChar char="§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rekordvarmt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sv-SE" dirty="0"/>
              <a:t>Väderåret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AE30928-C631-4F8B-A40E-FC97929AE457}"/>
              </a:ext>
            </a:extLst>
          </p:cNvPr>
          <p:cNvSpPr txBox="1">
            <a:spLocks/>
          </p:cNvSpPr>
          <p:nvPr/>
        </p:nvSpPr>
        <p:spPr bwMode="auto">
          <a:xfrm>
            <a:off x="683568" y="1429733"/>
            <a:ext cx="3704637" cy="35902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685800">
              <a:lnSpc>
                <a:spcPct val="90000"/>
              </a:lnSpc>
              <a:spcBef>
                <a:spcPts val="75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  <a:p>
            <a:r>
              <a:rPr lang="sv-SE" sz="1600" dirty="0"/>
              <a:t>Höga vinterflöden i Götaland efter stora mängder regn i januari och februari.</a:t>
            </a:r>
          </a:p>
          <a:p>
            <a:endParaRPr lang="sv-SE" sz="800" dirty="0"/>
          </a:p>
          <a:p>
            <a:r>
              <a:rPr lang="sv-SE" sz="1600" dirty="0"/>
              <a:t>Flödet i februari 2020 vid stationen </a:t>
            </a:r>
            <a:r>
              <a:rPr lang="sv-SE" sz="1600" dirty="0" err="1"/>
              <a:t>Hillared</a:t>
            </a:r>
            <a:r>
              <a:rPr lang="sv-SE" sz="1600" dirty="0"/>
              <a:t> i Ätran var 60 kubikmeter per sekund vilket är det hittills högsta uppmätta sedan start 1931.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Vinterflöden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10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550E2472-C38D-4134-8C49-55FFB2E7C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1" y="1119217"/>
            <a:ext cx="4052406" cy="267352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83406C2-8D3D-4744-98B8-67F85FF7E5E3}"/>
              </a:ext>
            </a:extLst>
          </p:cNvPr>
          <p:cNvSpPr txBox="1"/>
          <p:nvPr/>
        </p:nvSpPr>
        <p:spPr bwMode="auto">
          <a:xfrm>
            <a:off x="4644008" y="1203598"/>
            <a:ext cx="3815780" cy="338554"/>
          </a:xfrm>
          <a:prstGeom prst="rect">
            <a:avLst/>
          </a:prstGeom>
          <a:solidFill>
            <a:srgbClr val="F5F6F7"/>
          </a:solidFill>
        </p:spPr>
        <p:txBody>
          <a:bodyPr wrap="square" rtlCol="0">
            <a:spAutoFit/>
          </a:bodyPr>
          <a:lstStyle/>
          <a:p>
            <a:pPr algn="ctr"/>
            <a:endParaRPr lang="sv-SE" sz="800" dirty="0"/>
          </a:p>
          <a:p>
            <a:pPr algn="ctr"/>
            <a:r>
              <a:rPr lang="sv-SE" sz="800" dirty="0"/>
              <a:t>Årshögsta flöde vid stationen </a:t>
            </a:r>
            <a:r>
              <a:rPr lang="sv-SE" sz="800" dirty="0" err="1"/>
              <a:t>Hillared</a:t>
            </a:r>
            <a:r>
              <a:rPr lang="sv-SE" sz="800" dirty="0"/>
              <a:t> i Ätran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998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AE30928-C631-4F8B-A40E-FC97929AE457}"/>
              </a:ext>
            </a:extLst>
          </p:cNvPr>
          <p:cNvSpPr txBox="1">
            <a:spLocks/>
          </p:cNvSpPr>
          <p:nvPr/>
        </p:nvSpPr>
        <p:spPr bwMode="auto">
          <a:xfrm>
            <a:off x="683568" y="1429733"/>
            <a:ext cx="3704637" cy="35902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685800">
              <a:lnSpc>
                <a:spcPct val="90000"/>
              </a:lnSpc>
              <a:spcBef>
                <a:spcPts val="75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  <a:p>
            <a:r>
              <a:rPr lang="sv-SE" sz="1600" dirty="0"/>
              <a:t>Sen vårflod i norr då snön inte började smälta förrän i andra halvan av maj. </a:t>
            </a:r>
          </a:p>
          <a:p>
            <a:endParaRPr lang="sv-SE" sz="800" dirty="0"/>
          </a:p>
          <a:p>
            <a:r>
              <a:rPr lang="sv-SE" sz="1600" dirty="0"/>
              <a:t>I grafen jämförs vattenflödet vid </a:t>
            </a:r>
            <a:r>
              <a:rPr lang="sv-SE" sz="1600" dirty="0" err="1"/>
              <a:t>Medstugusjön</a:t>
            </a:r>
            <a:r>
              <a:rPr lang="sv-SE" sz="1600" dirty="0"/>
              <a:t> i Indalsälven åren 1921-2020 (svart linje). 2020 är den tredje högsta flödestoppen och en av de allra senaste.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Vårflod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11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9C12BF-3980-4782-831B-D3A35FA78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4000"/>
            <a:ext cx="3968856" cy="260817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C698353-771F-4678-9A86-6CC0FFD2654D}"/>
              </a:ext>
            </a:extLst>
          </p:cNvPr>
          <p:cNvSpPr txBox="1"/>
          <p:nvPr/>
        </p:nvSpPr>
        <p:spPr bwMode="auto">
          <a:xfrm>
            <a:off x="4644008" y="1203598"/>
            <a:ext cx="3815780" cy="461665"/>
          </a:xfrm>
          <a:prstGeom prst="rect">
            <a:avLst/>
          </a:prstGeom>
          <a:solidFill>
            <a:srgbClr val="F5F6F7"/>
          </a:solidFill>
        </p:spPr>
        <p:txBody>
          <a:bodyPr wrap="square" rtlCol="0">
            <a:spAutoFit/>
          </a:bodyPr>
          <a:lstStyle/>
          <a:p>
            <a:pPr algn="ctr"/>
            <a:endParaRPr lang="sv-SE" sz="800" dirty="0"/>
          </a:p>
          <a:p>
            <a:pPr algn="ctr"/>
            <a:r>
              <a:rPr lang="sv-SE" sz="800" dirty="0"/>
              <a:t>Flöde vid </a:t>
            </a:r>
            <a:r>
              <a:rPr lang="sv-SE" sz="800" dirty="0" err="1"/>
              <a:t>Medstugusjön</a:t>
            </a:r>
            <a:r>
              <a:rPr lang="sv-SE" sz="800" dirty="0"/>
              <a:t> (Indalsälven) åren 1921-2020</a:t>
            </a:r>
          </a:p>
          <a:p>
            <a:pPr algn="ctr"/>
            <a:r>
              <a:rPr lang="sv-SE" sz="800" dirty="0"/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336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9F23DBF5-DACE-4DF9-80A9-DE376B2B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3" y="2787774"/>
            <a:ext cx="3700588" cy="20329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8C102EC-48FA-4E3B-8BD4-F9ED6111D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97" y="2787774"/>
            <a:ext cx="3684706" cy="206470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Flöden under sommar och höst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33F8D-9463-4B4C-8718-47D4B1284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4" y="1394460"/>
            <a:ext cx="7771812" cy="3590289"/>
          </a:xfrm>
        </p:spPr>
        <p:txBody>
          <a:bodyPr/>
          <a:lstStyle/>
          <a:p>
            <a:r>
              <a:rPr lang="sv-SE" sz="1600" dirty="0"/>
              <a:t>Ganska normala flöden under sommaren. </a:t>
            </a:r>
          </a:p>
          <a:p>
            <a:r>
              <a:rPr lang="sv-SE" sz="1600" dirty="0"/>
              <a:t>Hösten var nederbördsrik och med flöden över de normala främst i nordöstra och sydvästra delarna av landet.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12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407A51-5CF9-4DEF-8AF7-D08D37517C41}"/>
              </a:ext>
            </a:extLst>
          </p:cNvPr>
          <p:cNvSpPr txBox="1"/>
          <p:nvPr/>
        </p:nvSpPr>
        <p:spPr bwMode="auto">
          <a:xfrm>
            <a:off x="944216" y="2337430"/>
            <a:ext cx="661270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/>
              <a:t>Svart linje - dygnsvattenföringen 2020</a:t>
            </a:r>
          </a:p>
          <a:p>
            <a:r>
              <a:rPr lang="sv-SE" sz="300" dirty="0"/>
              <a:t> </a:t>
            </a:r>
            <a:br>
              <a:rPr lang="sv-SE" sz="1000" dirty="0"/>
            </a:br>
            <a:r>
              <a:rPr lang="sv-SE" sz="1000" dirty="0"/>
              <a:t>Blå linje - medelvattenföringen dygnsvis för perioden 1990 - 2019. </a:t>
            </a:r>
          </a:p>
          <a:p>
            <a:r>
              <a:rPr lang="sv-SE" sz="300" dirty="0"/>
              <a:t> </a:t>
            </a:r>
          </a:p>
          <a:p>
            <a:r>
              <a:rPr lang="sv-SE" sz="1000" dirty="0"/>
              <a:t>Grå linje - medelhögvattenföringen (MHQ) respektive medelvattenföringen (MQ) beräknat på perioden 1981-2010.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ADA7E13-E2A8-4007-BA84-DA9613EA7118}"/>
              </a:ext>
            </a:extLst>
          </p:cNvPr>
          <p:cNvSpPr txBox="1"/>
          <p:nvPr/>
        </p:nvSpPr>
        <p:spPr bwMode="auto">
          <a:xfrm>
            <a:off x="5799131" y="4701431"/>
            <a:ext cx="1664238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/>
              <a:t>Pepparforsen, Högvadsån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E7D1D25-FCCC-4D65-B036-C0F180B0CBFB}"/>
              </a:ext>
            </a:extLst>
          </p:cNvPr>
          <p:cNvSpPr txBox="1"/>
          <p:nvPr/>
        </p:nvSpPr>
        <p:spPr bwMode="auto">
          <a:xfrm>
            <a:off x="2162958" y="4701793"/>
            <a:ext cx="1290738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/>
              <a:t>Ytterholmen, </a:t>
            </a:r>
            <a:r>
              <a:rPr lang="sv-SE" sz="1000" dirty="0" err="1"/>
              <a:t>Rörån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16110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AE30928-C631-4F8B-A40E-FC97929AE457}"/>
              </a:ext>
            </a:extLst>
          </p:cNvPr>
          <p:cNvSpPr txBox="1">
            <a:spLocks/>
          </p:cNvSpPr>
          <p:nvPr/>
        </p:nvSpPr>
        <p:spPr bwMode="auto">
          <a:xfrm>
            <a:off x="683568" y="1429733"/>
            <a:ext cx="3704637" cy="35902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685800">
              <a:lnSpc>
                <a:spcPct val="90000"/>
              </a:lnSpc>
              <a:spcBef>
                <a:spcPts val="75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  <a:p>
            <a:r>
              <a:rPr lang="sv-SE" sz="1600" dirty="0"/>
              <a:t>Vänern  och Vättern – nära normala under året.</a:t>
            </a:r>
          </a:p>
          <a:p>
            <a:r>
              <a:rPr lang="sv-SE" sz="1600" dirty="0"/>
              <a:t>Mälaren – höga vattenstånd i januari, nära normala resten av året.</a:t>
            </a:r>
          </a:p>
          <a:p>
            <a:r>
              <a:rPr lang="sv-SE" sz="1600" dirty="0"/>
              <a:t>Hjälmaren – höga flöden i början på året och låga i slutet av sommaren.</a:t>
            </a:r>
          </a:p>
          <a:p>
            <a:r>
              <a:rPr lang="sv-SE" sz="1600" dirty="0"/>
              <a:t>Storsjön  och Siljan – höga vattenstånd i början av året, nära normala resten av året.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Vattenstånd i de stora sjöarna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CF404A-FC24-4A5B-BE9E-4B1002EB4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21" y="1779662"/>
            <a:ext cx="4029619" cy="212390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4F63F1B-C417-4BF4-94AA-95BCDE368FD9}"/>
              </a:ext>
            </a:extLst>
          </p:cNvPr>
          <p:cNvSpPr txBox="1"/>
          <p:nvPr/>
        </p:nvSpPr>
        <p:spPr bwMode="auto">
          <a:xfrm>
            <a:off x="4644008" y="1534021"/>
            <a:ext cx="3888432" cy="492443"/>
          </a:xfrm>
          <a:prstGeom prst="rect">
            <a:avLst/>
          </a:prstGeom>
          <a:solidFill>
            <a:srgbClr val="F5F6F7"/>
          </a:solidFill>
        </p:spPr>
        <p:txBody>
          <a:bodyPr wrap="square" rtlCol="0">
            <a:spAutoFit/>
          </a:bodyPr>
          <a:lstStyle/>
          <a:p>
            <a:pPr algn="ctr"/>
            <a:endParaRPr lang="sv-SE" sz="800" dirty="0"/>
          </a:p>
          <a:p>
            <a:pPr algn="ctr"/>
            <a:r>
              <a:rPr lang="sv-SE" sz="800" dirty="0"/>
              <a:t>Hjälmaren</a:t>
            </a:r>
          </a:p>
          <a:p>
            <a:pPr algn="ctr"/>
            <a:endParaRPr lang="sv-SE" sz="10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4A44818-8999-45F0-BF51-B7DABA2281F7}"/>
              </a:ext>
            </a:extLst>
          </p:cNvPr>
          <p:cNvSpPr txBox="1"/>
          <p:nvPr/>
        </p:nvSpPr>
        <p:spPr bwMode="auto">
          <a:xfrm>
            <a:off x="4833054" y="4051092"/>
            <a:ext cx="3510339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v-SE" sz="1000" dirty="0"/>
              <a:t>Blå linje – vattenståndet i Hjälmaren 2020. </a:t>
            </a:r>
          </a:p>
          <a:p>
            <a:r>
              <a:rPr lang="sv-SE" sz="300" dirty="0"/>
              <a:t> </a:t>
            </a:r>
          </a:p>
          <a:p>
            <a:r>
              <a:rPr lang="sv-SE" sz="1000" dirty="0"/>
              <a:t>Grå linjer – högsta och lägsta uppmätta månadsflödena samt månadsmedelvärdet för perioden 1988-2019.</a:t>
            </a:r>
          </a:p>
        </p:txBody>
      </p:sp>
    </p:spTree>
    <p:extLst>
      <p:ext uri="{BB962C8B-B14F-4D97-AF65-F5344CB8AC3E}">
        <p14:creationId xmlns:p14="http://schemas.microsoft.com/office/powerpoint/2010/main" val="215595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32797804-22C2-4C55-B063-8744D57AA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73999"/>
            <a:ext cx="3289465" cy="2632799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AE30928-C631-4F8B-A40E-FC97929AE457}"/>
              </a:ext>
            </a:extLst>
          </p:cNvPr>
          <p:cNvSpPr txBox="1">
            <a:spLocks/>
          </p:cNvSpPr>
          <p:nvPr/>
        </p:nvSpPr>
        <p:spPr bwMode="auto">
          <a:xfrm>
            <a:off x="683568" y="1429733"/>
            <a:ext cx="3410715" cy="35902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685800">
              <a:lnSpc>
                <a:spcPct val="90000"/>
              </a:lnSpc>
              <a:spcBef>
                <a:spcPts val="75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  <a:p>
            <a:r>
              <a:rPr lang="sv-SE" sz="1600" dirty="0"/>
              <a:t>Vintern 2019/2020 var ovanligt många sjöar isfria i södra Sverige. En liknande situation  har bara förekommit vintern 2007/2008.</a:t>
            </a:r>
          </a:p>
          <a:p>
            <a:r>
              <a:rPr lang="sv-SE" sz="1600" dirty="0"/>
              <a:t>Många islagda sjöar i södra Sverige hade en mycket kort period med is.</a:t>
            </a:r>
          </a:p>
          <a:p>
            <a:r>
              <a:rPr lang="sv-SE" sz="1600" dirty="0"/>
              <a:t>Sjöarna i norra Sverige var över    lag islagda något kortare tid än    genomsnittet för 1961-1990.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Många sjöar i södra Sverige isfria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E7CBD7-A9BB-42A2-AAE1-AAEDD744D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0" y="972001"/>
            <a:ext cx="1661609" cy="355059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511D5663-5B9D-430B-BE4D-31680C30B78F}"/>
              </a:ext>
            </a:extLst>
          </p:cNvPr>
          <p:cNvSpPr txBox="1"/>
          <p:nvPr/>
        </p:nvSpPr>
        <p:spPr bwMode="auto">
          <a:xfrm>
            <a:off x="3978000" y="1656000"/>
            <a:ext cx="1856598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/>
              <a:t>Isläggning och islossning 2019-2020</a:t>
            </a:r>
          </a:p>
        </p:txBody>
      </p:sp>
    </p:spTree>
    <p:extLst>
      <p:ext uri="{BB962C8B-B14F-4D97-AF65-F5344CB8AC3E}">
        <p14:creationId xmlns:p14="http://schemas.microsoft.com/office/powerpoint/2010/main" val="187452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7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Rekordliten </a:t>
            </a:r>
            <a:r>
              <a:rPr lang="sv-SE" dirty="0" err="1"/>
              <a:t>isutbredning</a:t>
            </a:r>
            <a:br>
              <a:rPr lang="sv-SE" dirty="0"/>
            </a:br>
            <a:r>
              <a:rPr lang="sv-SE" dirty="0"/>
              <a:t>i havet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830235"/>
            <a:ext cx="3704637" cy="3163570"/>
          </a:xfrm>
        </p:spPr>
        <p:txBody>
          <a:bodyPr/>
          <a:lstStyle/>
          <a:p>
            <a:r>
              <a:rPr lang="sv-SE" sz="1600" dirty="0"/>
              <a:t>Isvintern 2019-2020 var mycket mild.</a:t>
            </a:r>
          </a:p>
          <a:p>
            <a:r>
              <a:rPr lang="sv-SE" sz="1600" dirty="0"/>
              <a:t>Den minsta uppmätta </a:t>
            </a:r>
            <a:r>
              <a:rPr lang="sv-SE" sz="1600" dirty="0" err="1"/>
              <a:t>isutbredningen</a:t>
            </a:r>
            <a:r>
              <a:rPr lang="sv-SE" sz="1600" dirty="0"/>
              <a:t> i modern tid (från år 1900).</a:t>
            </a:r>
          </a:p>
          <a:p>
            <a:r>
              <a:rPr lang="sv-SE" sz="1600" dirty="0"/>
              <a:t>Maximal </a:t>
            </a:r>
            <a:r>
              <a:rPr lang="sv-SE" sz="1600" dirty="0" err="1"/>
              <a:t>isutbredning</a:t>
            </a:r>
            <a:r>
              <a:rPr lang="sv-SE" sz="1600" dirty="0"/>
              <a:t> 5 mars med  37 000 km².</a:t>
            </a:r>
          </a:p>
          <a:p>
            <a:r>
              <a:rPr lang="sv-SE" sz="1600" dirty="0"/>
              <a:t>Ständig trafik med nordostgående lågtryck gav mycket milt väder och tidvis blåsigt vilket inte var gynnsamt för </a:t>
            </a:r>
            <a:r>
              <a:rPr lang="sv-SE" sz="1600" dirty="0" err="1"/>
              <a:t>istillväxt</a:t>
            </a:r>
            <a:r>
              <a:rPr lang="sv-SE" sz="1600" dirty="0"/>
              <a:t>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98C0AB-8564-4BE1-BD0D-C263A2339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02397"/>
            <a:ext cx="2602009" cy="367440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0970C2D-D240-4B8A-BC9C-E8A380944E9E}"/>
              </a:ext>
            </a:extLst>
          </p:cNvPr>
          <p:cNvSpPr txBox="1"/>
          <p:nvPr/>
        </p:nvSpPr>
        <p:spPr bwMode="auto">
          <a:xfrm rot="16200000">
            <a:off x="4091993" y="4059596"/>
            <a:ext cx="1417376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sv-SE" sz="800" dirty="0"/>
              <a:t>Maximal </a:t>
            </a:r>
            <a:r>
              <a:rPr lang="sv-SE" sz="800" dirty="0" err="1"/>
              <a:t>isutbredning</a:t>
            </a:r>
            <a:r>
              <a:rPr lang="sv-SE" sz="8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4022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03D367-3115-4DDC-B859-7FE0C56E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" t="741" r="1693" b="2961"/>
          <a:stretch/>
        </p:blipFill>
        <p:spPr>
          <a:xfrm>
            <a:off x="4158000" y="1674000"/>
            <a:ext cx="4320000" cy="2646000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AE30928-C631-4F8B-A40E-FC97929AE457}"/>
              </a:ext>
            </a:extLst>
          </p:cNvPr>
          <p:cNvSpPr txBox="1">
            <a:spLocks/>
          </p:cNvSpPr>
          <p:nvPr/>
        </p:nvSpPr>
        <p:spPr bwMode="auto">
          <a:xfrm>
            <a:off x="683568" y="1429733"/>
            <a:ext cx="3704637" cy="35902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685800">
              <a:lnSpc>
                <a:spcPct val="90000"/>
              </a:lnSpc>
              <a:spcBef>
                <a:spcPts val="75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800" dirty="0"/>
          </a:p>
          <a:p>
            <a:r>
              <a:rPr lang="sv-SE" sz="1600" dirty="0"/>
              <a:t>Daglig </a:t>
            </a:r>
            <a:r>
              <a:rPr lang="sv-SE" sz="1600" dirty="0" err="1"/>
              <a:t>isutbredning</a:t>
            </a:r>
            <a:r>
              <a:rPr lang="sv-SE" sz="1600" dirty="0"/>
              <a:t> i tusental km²      i Östersjön och Kattegatt vintern 2019-2020.</a:t>
            </a:r>
          </a:p>
          <a:p>
            <a:r>
              <a:rPr lang="sv-SE" sz="1600" dirty="0"/>
              <a:t>Den mörkblå linjen visar </a:t>
            </a:r>
            <a:r>
              <a:rPr lang="sv-SE" sz="1600" dirty="0" err="1"/>
              <a:t>medelisutbredningen</a:t>
            </a:r>
            <a:r>
              <a:rPr lang="sv-SE" sz="1600" dirty="0"/>
              <a:t> för åren    1981-2010.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Isvintern 2019-2020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16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E08117-B441-4D2C-8E89-AF24A059D0AA}"/>
              </a:ext>
            </a:extLst>
          </p:cNvPr>
          <p:cNvSpPr txBox="1"/>
          <p:nvPr/>
        </p:nvSpPr>
        <p:spPr bwMode="auto">
          <a:xfrm>
            <a:off x="4644008" y="1534021"/>
            <a:ext cx="3815780" cy="338554"/>
          </a:xfrm>
          <a:prstGeom prst="rect">
            <a:avLst/>
          </a:prstGeom>
          <a:solidFill>
            <a:srgbClr val="F5F6F7"/>
          </a:solidFill>
        </p:spPr>
        <p:txBody>
          <a:bodyPr wrap="square" rtlCol="0">
            <a:spAutoFit/>
          </a:bodyPr>
          <a:lstStyle/>
          <a:p>
            <a:pPr algn="ctr"/>
            <a:endParaRPr lang="sv-SE" sz="800" dirty="0"/>
          </a:p>
          <a:p>
            <a:pPr algn="ctr"/>
            <a:r>
              <a:rPr lang="sv-SE" sz="800" dirty="0" err="1"/>
              <a:t>Isutbredning</a:t>
            </a:r>
            <a:r>
              <a:rPr lang="sv-SE" sz="800" dirty="0"/>
              <a:t> 2019/2020</a:t>
            </a:r>
          </a:p>
        </p:txBody>
      </p:sp>
    </p:spTree>
    <p:extLst>
      <p:ext uri="{BB962C8B-B14F-4D97-AF65-F5344CB8AC3E}">
        <p14:creationId xmlns:p14="http://schemas.microsoft.com/office/powerpoint/2010/main" val="85840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17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Årlig maximal </a:t>
            </a:r>
            <a:r>
              <a:rPr lang="sv-SE" dirty="0" err="1"/>
              <a:t>isutbredning</a:t>
            </a:r>
            <a:br>
              <a:rPr lang="sv-SE" dirty="0"/>
            </a:br>
            <a:r>
              <a:rPr lang="sv-SE" dirty="0"/>
              <a:t>i Östersjön 1900-2020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830235"/>
            <a:ext cx="3704637" cy="3163570"/>
          </a:xfrm>
        </p:spPr>
        <p:txBody>
          <a:bodyPr/>
          <a:lstStyle/>
          <a:p>
            <a:r>
              <a:rPr lang="sv-SE" sz="1600" dirty="0"/>
              <a:t>1986/1987 var 394 000 km² yta istäckt.</a:t>
            </a:r>
          </a:p>
          <a:p>
            <a:r>
              <a:rPr lang="sv-SE" sz="1600" dirty="0"/>
              <a:t>2019/2020 var endast 37 000 km² yta istäckt. </a:t>
            </a:r>
          </a:p>
          <a:p>
            <a:r>
              <a:rPr lang="sv-SE" sz="1600" dirty="0"/>
              <a:t>Stora årliga variationer i maximal </a:t>
            </a:r>
            <a:r>
              <a:rPr lang="sv-SE" sz="1600" dirty="0" err="1"/>
              <a:t>isutbredning</a:t>
            </a:r>
            <a:r>
              <a:rPr lang="sv-SE" sz="1600" dirty="0"/>
              <a:t>, något fallande trend.</a:t>
            </a:r>
          </a:p>
          <a:p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D1C86F3-7D9B-4AEE-B16F-DDD9F4E35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07559"/>
            <a:ext cx="4180075" cy="249238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691FF2A-7DA0-45A5-9B13-2013751BB434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954000" y="3589251"/>
            <a:ext cx="2154757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200" dirty="0"/>
              <a:t>Lindrig isvinter &lt; 115 tkm²</a:t>
            </a:r>
          </a:p>
          <a:p>
            <a:r>
              <a:rPr lang="sv-SE" sz="1200" dirty="0"/>
              <a:t>Normal isvinter 115-230 tkm²</a:t>
            </a:r>
          </a:p>
          <a:p>
            <a:r>
              <a:rPr lang="sv-SE" sz="1200" dirty="0"/>
              <a:t>Svår isvinter 230 tkm²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C438274-03D8-4BDC-965E-F75BB9522E0E}"/>
              </a:ext>
            </a:extLst>
          </p:cNvPr>
          <p:cNvSpPr txBox="1"/>
          <p:nvPr/>
        </p:nvSpPr>
        <p:spPr bwMode="auto">
          <a:xfrm>
            <a:off x="4572000" y="1873156"/>
            <a:ext cx="3887788" cy="353943"/>
          </a:xfrm>
          <a:prstGeom prst="rect">
            <a:avLst/>
          </a:prstGeom>
          <a:solidFill>
            <a:srgbClr val="F5F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dirty="0" err="1"/>
              <a:t>Isutbredningen</a:t>
            </a:r>
            <a:r>
              <a:rPr lang="sv-SE" sz="800" dirty="0"/>
              <a:t> 1900-2020 </a:t>
            </a:r>
          </a:p>
          <a:p>
            <a:pPr algn="ctr"/>
            <a:endParaRPr lang="sv-SE" sz="9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F985254-060D-40CF-B0AB-9F97822F7A98}"/>
              </a:ext>
            </a:extLst>
          </p:cNvPr>
          <p:cNvSpPr txBox="1"/>
          <p:nvPr/>
        </p:nvSpPr>
        <p:spPr bwMode="auto">
          <a:xfrm>
            <a:off x="8516930" y="2859782"/>
            <a:ext cx="447558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/>
              <a:t>Svår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D0CE9D8-A470-49F3-A498-FE2C5FC1520F}"/>
              </a:ext>
            </a:extLst>
          </p:cNvPr>
          <p:cNvSpPr txBox="1"/>
          <p:nvPr/>
        </p:nvSpPr>
        <p:spPr bwMode="auto">
          <a:xfrm>
            <a:off x="8460432" y="3291830"/>
            <a:ext cx="598241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/>
              <a:t>Normal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615881F-9AAA-4D3F-A409-49AD2F75AA91}"/>
              </a:ext>
            </a:extLst>
          </p:cNvPr>
          <p:cNvSpPr txBox="1"/>
          <p:nvPr/>
        </p:nvSpPr>
        <p:spPr bwMode="auto">
          <a:xfrm>
            <a:off x="8460432" y="3708278"/>
            <a:ext cx="567784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/>
              <a:t>Lindrig</a:t>
            </a:r>
          </a:p>
        </p:txBody>
      </p:sp>
    </p:spTree>
    <p:extLst>
      <p:ext uri="{BB962C8B-B14F-4D97-AF65-F5344CB8AC3E}">
        <p14:creationId xmlns:p14="http://schemas.microsoft.com/office/powerpoint/2010/main" val="3213540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4F390AC-3C1B-4231-B82C-24856CCB42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08" y="1319731"/>
            <a:ext cx="3979140" cy="341225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18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En omfattande utbredning</a:t>
            </a:r>
            <a:br>
              <a:rPr lang="sv-SE" dirty="0"/>
            </a:br>
            <a:r>
              <a:rPr lang="sv-SE" dirty="0"/>
              <a:t>av cyanobakterieblomning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830235"/>
            <a:ext cx="3858144" cy="3163570"/>
          </a:xfrm>
        </p:spPr>
        <p:txBody>
          <a:bodyPr/>
          <a:lstStyle/>
          <a:p>
            <a:pPr marL="135731" indent="-135731">
              <a:spcAft>
                <a:spcPts val="900"/>
              </a:spcAft>
              <a:buSzPct val="90000"/>
              <a:tabLst>
                <a:tab pos="2172891" algn="l"/>
                <a:tab pos="2509838" algn="l"/>
                <a:tab pos="2846785" algn="l"/>
                <a:tab pos="3183731" algn="l"/>
                <a:tab pos="3520679" algn="l"/>
                <a:tab pos="3857625" algn="l"/>
                <a:tab pos="4194572" algn="l"/>
                <a:tab pos="4531519" algn="l"/>
                <a:tab pos="4868466" algn="l"/>
                <a:tab pos="5205413" algn="l"/>
                <a:tab pos="5542360" algn="l"/>
                <a:tab pos="5879306" algn="l"/>
                <a:tab pos="6216254" algn="l"/>
                <a:tab pos="6553200" algn="l"/>
                <a:tab pos="6890147" algn="l"/>
              </a:tabLst>
              <a:defRPr/>
            </a:pPr>
            <a:r>
              <a:rPr lang="sv-SE" sz="1600" dirty="0"/>
              <a:t>Sommaren 2020 detekterades blomning av cyanobakterier i hela Egentliga Östersjön, Finska viken och stora delar av Bottenhavet. </a:t>
            </a:r>
          </a:p>
          <a:p>
            <a:pPr marL="135731" indent="-135731">
              <a:spcAft>
                <a:spcPts val="900"/>
              </a:spcAft>
              <a:buSzPct val="90000"/>
              <a:tabLst>
                <a:tab pos="2172891" algn="l"/>
                <a:tab pos="2509838" algn="l"/>
                <a:tab pos="2846785" algn="l"/>
                <a:tab pos="3183731" algn="l"/>
                <a:tab pos="3520679" algn="l"/>
                <a:tab pos="3857625" algn="l"/>
                <a:tab pos="4194572" algn="l"/>
                <a:tab pos="4531519" algn="l"/>
                <a:tab pos="4868466" algn="l"/>
                <a:tab pos="5205413" algn="l"/>
                <a:tab pos="5542360" algn="l"/>
                <a:tab pos="5879306" algn="l"/>
                <a:tab pos="6216254" algn="l"/>
                <a:tab pos="6553200" algn="l"/>
                <a:tab pos="6890147" algn="l"/>
              </a:tabLst>
              <a:defRPr/>
            </a:pPr>
            <a:r>
              <a:rPr lang="sv-SE" sz="1600" dirty="0"/>
              <a:t>Blomningen var särskilt ihållande i Östra Gotlandsbassängen, Norra Egentliga Östersjön samt de södra delarna av Bottenhavet med upp emot 30 blomningsdagar. </a:t>
            </a:r>
          </a:p>
          <a:p>
            <a:pPr marL="135731" indent="-135731">
              <a:spcAft>
                <a:spcPts val="900"/>
              </a:spcAft>
              <a:buSzPct val="90000"/>
              <a:tabLst>
                <a:tab pos="2172891" algn="l"/>
                <a:tab pos="2509838" algn="l"/>
                <a:tab pos="2846785" algn="l"/>
                <a:tab pos="3183731" algn="l"/>
                <a:tab pos="3520679" algn="l"/>
                <a:tab pos="3857625" algn="l"/>
                <a:tab pos="4194572" algn="l"/>
                <a:tab pos="4531519" algn="l"/>
                <a:tab pos="4868466" algn="l"/>
                <a:tab pos="5205413" algn="l"/>
                <a:tab pos="5542360" algn="l"/>
                <a:tab pos="5879306" algn="l"/>
                <a:tab pos="6216254" algn="l"/>
                <a:tab pos="6553200" algn="l"/>
                <a:tab pos="6890147" algn="l"/>
              </a:tabLst>
              <a:defRPr/>
            </a:pPr>
            <a:r>
              <a:rPr lang="sv-SE" sz="1600" dirty="0"/>
              <a:t>I Bottenhavet var blomningen rekordtidig, och varade dessutom längre än vanligt. 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A586729-1A64-43BE-810A-BF8AAAD47CFC}"/>
              </a:ext>
            </a:extLst>
          </p:cNvPr>
          <p:cNvSpPr txBox="1"/>
          <p:nvPr/>
        </p:nvSpPr>
        <p:spPr bwMode="auto">
          <a:xfrm>
            <a:off x="4953748" y="4701793"/>
            <a:ext cx="3233578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sv-SE" sz="800" dirty="0"/>
              <a:t>Antalet dagar med cyanobakterieblomning under maj-augusti 2020</a:t>
            </a:r>
          </a:p>
        </p:txBody>
      </p:sp>
    </p:spTree>
    <p:extLst>
      <p:ext uri="{BB962C8B-B14F-4D97-AF65-F5344CB8AC3E}">
        <p14:creationId xmlns:p14="http://schemas.microsoft.com/office/powerpoint/2010/main" val="368829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19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En omfattande utbredning</a:t>
            </a:r>
            <a:br>
              <a:rPr lang="sv-SE" dirty="0"/>
            </a:br>
            <a:r>
              <a:rPr lang="sv-SE" dirty="0"/>
              <a:t>av cyanobakterieblomning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830235"/>
            <a:ext cx="3858144" cy="3163570"/>
          </a:xfrm>
        </p:spPr>
        <p:txBody>
          <a:bodyPr/>
          <a:lstStyle/>
          <a:p>
            <a:pPr marL="135731" indent="-135731">
              <a:spcAft>
                <a:spcPts val="900"/>
              </a:spcAft>
              <a:buSzPct val="90000"/>
              <a:tabLst>
                <a:tab pos="2172891" algn="l"/>
                <a:tab pos="2509838" algn="l"/>
                <a:tab pos="2846785" algn="l"/>
                <a:tab pos="3183731" algn="l"/>
                <a:tab pos="3520679" algn="l"/>
                <a:tab pos="3857625" algn="l"/>
                <a:tab pos="4194572" algn="l"/>
                <a:tab pos="4531519" algn="l"/>
                <a:tab pos="4868466" algn="l"/>
                <a:tab pos="5205413" algn="l"/>
                <a:tab pos="5542360" algn="l"/>
                <a:tab pos="5879306" algn="l"/>
                <a:tab pos="6216254" algn="l"/>
                <a:tab pos="6553200" algn="l"/>
                <a:tab pos="6890147" algn="l"/>
              </a:tabLst>
              <a:defRPr/>
            </a:pPr>
            <a:r>
              <a:rPr lang="sv-SE" sz="1600" dirty="0"/>
              <a:t>Söder om Skåne blommade cyanobakterierna mer än i övriga områden i södra Östersjön med omkring 15 blomningsdagar. </a:t>
            </a:r>
          </a:p>
          <a:p>
            <a:pPr marL="135731" indent="-135731">
              <a:spcAft>
                <a:spcPts val="900"/>
              </a:spcAft>
              <a:buSzPct val="90000"/>
              <a:tabLst>
                <a:tab pos="2172891" algn="l"/>
                <a:tab pos="2509838" algn="l"/>
                <a:tab pos="2846785" algn="l"/>
                <a:tab pos="3183731" algn="l"/>
                <a:tab pos="3520679" algn="l"/>
                <a:tab pos="3857625" algn="l"/>
                <a:tab pos="4194572" algn="l"/>
                <a:tab pos="4531519" algn="l"/>
                <a:tab pos="4868466" algn="l"/>
                <a:tab pos="5205413" algn="l"/>
                <a:tab pos="5542360" algn="l"/>
                <a:tab pos="5879306" algn="l"/>
                <a:tab pos="6216254" algn="l"/>
                <a:tab pos="6553200" algn="l"/>
                <a:tab pos="6890147" algn="l"/>
              </a:tabLst>
              <a:defRPr/>
            </a:pPr>
            <a:r>
              <a:rPr lang="sv-SE" sz="1600" dirty="0"/>
              <a:t>Under mitten av augusti drev cyanobakterier dessutom upp längs med svenska västkusten, i större mängder än vanligt.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3D899D-1A41-4668-9055-53F9B90A9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08" y="1319731"/>
            <a:ext cx="3979140" cy="341225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B479F62-61C5-4785-85FE-1A7B0728EE7A}"/>
              </a:ext>
            </a:extLst>
          </p:cNvPr>
          <p:cNvSpPr txBox="1"/>
          <p:nvPr/>
        </p:nvSpPr>
        <p:spPr bwMode="auto">
          <a:xfrm>
            <a:off x="4953748" y="4701793"/>
            <a:ext cx="3233578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sv-SE" sz="800" dirty="0"/>
              <a:t>Antalet dagar med cyanobakterieblomning under maj-augusti 2020</a:t>
            </a:r>
          </a:p>
        </p:txBody>
      </p:sp>
    </p:spTree>
    <p:extLst>
      <p:ext uri="{BB962C8B-B14F-4D97-AF65-F5344CB8AC3E}">
        <p14:creationId xmlns:p14="http://schemas.microsoft.com/office/powerpoint/2010/main" val="202323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EBD9EA-1EE6-4ABD-927D-B5131E0A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>
                <a:latin typeface="Arial Black" panose="020B0A04020102020204" pitchFamily="34" charset="0"/>
              </a:rPr>
              <a:t>Väderåret 2020 var rekordvarmt</a:t>
            </a:r>
            <a:br>
              <a:rPr lang="sv-SE" dirty="0">
                <a:latin typeface="Arial Black" panose="020B0A040201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62A812-DB53-43CE-A155-336A9429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800" dirty="0"/>
          </a:p>
          <a:p>
            <a:r>
              <a:rPr lang="sv-SE" sz="1600" dirty="0"/>
              <a:t>Årsmedeltemperaturen för Sverige var 2020 den högsta som uppmätts sedan rikstäckande observationer inleddes omkring år 1860. </a:t>
            </a:r>
          </a:p>
          <a:p>
            <a:r>
              <a:rPr lang="sv-SE" sz="1600" dirty="0"/>
              <a:t>På de flesta håll kom mer nederbörd än normalt, i synnerhet i nordöstra Norrland.</a:t>
            </a:r>
          </a:p>
          <a:p>
            <a:r>
              <a:rPr lang="sv-SE" sz="1600" dirty="0"/>
              <a:t>Trots nederbördsmängderna så var solskenstiden över den normala vid samtliga stationer.</a:t>
            </a:r>
          </a:p>
          <a:p>
            <a:r>
              <a:rPr lang="sv-SE" sz="1600" dirty="0"/>
              <a:t>Året inleddes milt och nederbördsrikt med mycket höga flöden i Götaland. </a:t>
            </a:r>
          </a:p>
          <a:p>
            <a:r>
              <a:rPr lang="sv-SE" sz="1600" dirty="0"/>
              <a:t>Våren kom sent till Norrland och vårfloden startade väldigt sent i hela fjällkedjan.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539C64A-8EC1-44A8-924C-F2B360D2630D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E781371-EE0E-49B0-B159-A4A930B52892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558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631EC0C-E223-4CF6-B9BE-AECB50989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2" y="2708189"/>
            <a:ext cx="8032860" cy="202380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300082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20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En omfattande utbredning</a:t>
            </a:r>
            <a:br>
              <a:rPr lang="sv-SE" dirty="0"/>
            </a:br>
            <a:r>
              <a:rPr lang="sv-SE" dirty="0"/>
              <a:t>av cyanobakterieblomning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4" y="1830235"/>
            <a:ext cx="7768851" cy="3163570"/>
          </a:xfrm>
        </p:spPr>
        <p:txBody>
          <a:bodyPr/>
          <a:lstStyle/>
          <a:p>
            <a:r>
              <a:rPr lang="sv-SE" sz="1600" dirty="0">
                <a:solidFill>
                  <a:srgbClr val="000000"/>
                </a:solidFill>
              </a:rPr>
              <a:t>Cyanobakterieblomningen var som kraftigast från andra halvan av juli till mitten av augusti då livsbetingelserna var som gynnsammast med avseende på temperatur, sol och näringstillgång.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A586729-1A64-43BE-810A-BF8AAAD47CFC}"/>
              </a:ext>
            </a:extLst>
          </p:cNvPr>
          <p:cNvSpPr txBox="1"/>
          <p:nvPr/>
        </p:nvSpPr>
        <p:spPr bwMode="auto">
          <a:xfrm>
            <a:off x="3466704" y="2757577"/>
            <a:ext cx="228139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sv-SE" sz="800" dirty="0"/>
              <a:t>Daglig area med cyanobakterieblomning i km²</a:t>
            </a:r>
          </a:p>
        </p:txBody>
      </p:sp>
    </p:spTree>
    <p:extLst>
      <p:ext uri="{BB962C8B-B14F-4D97-AF65-F5344CB8AC3E}">
        <p14:creationId xmlns:p14="http://schemas.microsoft.com/office/powerpoint/2010/main" val="55735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objekt 33">
            <a:extLst>
              <a:ext uri="{FF2B5EF4-FFF2-40B4-BE49-F238E27FC236}">
                <a16:creationId xmlns:a16="http://schemas.microsoft.com/office/drawing/2014/main" id="{C3A85CCA-3869-4F66-88BF-75F39A1EB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39502"/>
            <a:ext cx="2153143" cy="4306286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F8E93581-A925-419A-9382-9E0603D95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50" y="3210108"/>
            <a:ext cx="226112" cy="13058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Rekordvarmt år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Årsmedeltemperatur för Sverige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33F8D-9463-4B4C-8718-47D4B1284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sz="700" dirty="0"/>
          </a:p>
          <a:p>
            <a:pPr marL="0" indent="0">
              <a:buNone/>
            </a:pPr>
            <a:endParaRPr lang="sv-SE" sz="700" dirty="0"/>
          </a:p>
          <a:p>
            <a:r>
              <a:rPr lang="sv-SE" sz="1400" dirty="0"/>
              <a:t>Årsmedeltemperaturen för Sverige var 2020 den högsta som uppmätts sedan 1860.</a:t>
            </a:r>
          </a:p>
          <a:p>
            <a:r>
              <a:rPr lang="sv-SE" sz="1400" dirty="0"/>
              <a:t>Även för Stockholm, Uppsala och Lund med mätningar från 1700-talet var det nya rekord för årsmedeltemperatur.</a:t>
            </a:r>
          </a:p>
          <a:p>
            <a:r>
              <a:rPr lang="sv-SE" sz="1400" dirty="0"/>
              <a:t>Årets högsta temperatur blev 34,0 °C vid Skellefteå flygplats den 25 juni och den lägsta temperaturen var i Nikkaluokta med -36,4 °C den 20 februari.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3</a:t>
            </a:r>
          </a:p>
        </p:txBody>
      </p:sp>
      <p:grpSp>
        <p:nvGrpSpPr>
          <p:cNvPr id="46" name="Grupp 45" title="pil">
            <a:extLst>
              <a:ext uri="{FF2B5EF4-FFF2-40B4-BE49-F238E27FC236}">
                <a16:creationId xmlns:a16="http://schemas.microsoft.com/office/drawing/2014/main" id="{CF502756-4EE3-4A43-818A-BB93EB7BE8D6}"/>
              </a:ext>
            </a:extLst>
          </p:cNvPr>
          <p:cNvGrpSpPr/>
          <p:nvPr/>
        </p:nvGrpSpPr>
        <p:grpSpPr>
          <a:xfrm>
            <a:off x="6235479" y="878857"/>
            <a:ext cx="2224302" cy="766663"/>
            <a:chOff x="6016792" y="3042868"/>
            <a:chExt cx="2725213" cy="764088"/>
          </a:xfrm>
        </p:grpSpPr>
        <p:sp>
          <p:nvSpPr>
            <p:cNvPr id="47" name="textruta 46" descr="Årets lägsta temperatur var -39,5 °C&#10; i Nikkaluokta 31 januari&#10;" title="Årets lägsta temperatur">
              <a:extLst>
                <a:ext uri="{FF2B5EF4-FFF2-40B4-BE49-F238E27FC236}">
                  <a16:creationId xmlns:a16="http://schemas.microsoft.com/office/drawing/2014/main" id="{6DADE5EF-7A4C-4FBE-B8DF-5D6F98412C26}"/>
                </a:ext>
              </a:extLst>
            </p:cNvPr>
            <p:cNvSpPr txBox="1"/>
            <p:nvPr/>
          </p:nvSpPr>
          <p:spPr>
            <a:xfrm>
              <a:off x="6732382" y="3653585"/>
              <a:ext cx="2009623" cy="153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sv-SE" altLang="sv-SE" sz="1000" dirty="0">
                  <a:solidFill>
                    <a:srgbClr val="000000"/>
                  </a:solidFill>
                </a:rPr>
                <a:t>Nikkaluokta -36,4 °C </a:t>
              </a:r>
              <a:endParaRPr lang="sv-SE" sz="1000" dirty="0"/>
            </a:p>
          </p:txBody>
        </p:sp>
        <p:cxnSp>
          <p:nvCxnSpPr>
            <p:cNvPr id="48" name="Rak pil 54" title="pil pekar på Nikkaluokta">
              <a:extLst>
                <a:ext uri="{FF2B5EF4-FFF2-40B4-BE49-F238E27FC236}">
                  <a16:creationId xmlns:a16="http://schemas.microsoft.com/office/drawing/2014/main" id="{3E69CE49-4CF4-41C5-BABB-53336561F32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016792" y="3042868"/>
              <a:ext cx="1226200" cy="682486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6D6319C7-9E4D-438F-99CE-920196C8724B}"/>
              </a:ext>
            </a:extLst>
          </p:cNvPr>
          <p:cNvSpPr txBox="1"/>
          <p:nvPr/>
        </p:nvSpPr>
        <p:spPr>
          <a:xfrm>
            <a:off x="7096335" y="1702718"/>
            <a:ext cx="1363453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sv-SE" altLang="sv-SE" sz="1000" dirty="0">
                <a:solidFill>
                  <a:srgbClr val="000000"/>
                </a:solidFill>
              </a:rPr>
              <a:t>Skellefteå 34,0 °C</a:t>
            </a:r>
          </a:p>
        </p:txBody>
      </p:sp>
      <p:cxnSp>
        <p:nvCxnSpPr>
          <p:cNvPr id="51" name="Rak pil 14" title="pil pekar på Markusvinsa">
            <a:extLst>
              <a:ext uri="{FF2B5EF4-FFF2-40B4-BE49-F238E27FC236}">
                <a16:creationId xmlns:a16="http://schemas.microsoft.com/office/drawing/2014/main" id="{D4902113-5665-4750-B760-229CCC3DDBF9}"/>
              </a:ext>
            </a:extLst>
          </p:cNvPr>
          <p:cNvCxnSpPr>
            <a:cxnSpLocks/>
          </p:cNvCxnSpPr>
          <p:nvPr/>
        </p:nvCxnSpPr>
        <p:spPr>
          <a:xfrm flipH="1">
            <a:off x="6588226" y="1779663"/>
            <a:ext cx="792086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5FDE53-40BD-4796-B0C0-D0D8B1555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0" y="374400"/>
            <a:ext cx="2153143" cy="430628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54EB6FD-A409-488A-B3C9-AC0FF46EB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00" y="3211200"/>
            <a:ext cx="248977" cy="13058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Rekordvarmt år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Medeltemperaturens avvikelse från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referensnormalperioden 1961-1990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33F8D-9463-4B4C-8718-47D4B1284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700" dirty="0"/>
          </a:p>
          <a:p>
            <a:endParaRPr lang="sv-SE" sz="700" dirty="0"/>
          </a:p>
          <a:p>
            <a:pPr marL="0" indent="0">
              <a:buNone/>
            </a:pPr>
            <a:endParaRPr lang="sv-SE" sz="700" dirty="0"/>
          </a:p>
          <a:p>
            <a:r>
              <a:rPr lang="sv-SE" sz="1400" dirty="0"/>
              <a:t>Helåret 2020 var som mest drygt 3 grader varmare i Svealand och längs Norrlands-kusten. </a:t>
            </a:r>
          </a:p>
          <a:p>
            <a:r>
              <a:rPr lang="sv-SE" sz="1400" dirty="0"/>
              <a:t>Det lägsta temperaturöverskottet var knappt 2,4 grader i fjällkedjan.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198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71813" cy="425675"/>
          </a:xfrm>
        </p:spPr>
        <p:txBody>
          <a:bodyPr/>
          <a:lstStyle/>
          <a:p>
            <a:r>
              <a:rPr lang="sv-SE" dirty="0"/>
              <a:t>Rekordvarmt 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33F8D-9463-4B4C-8718-47D4B1284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3" y="1394460"/>
            <a:ext cx="7771813" cy="3590289"/>
          </a:xfrm>
        </p:spPr>
        <p:txBody>
          <a:bodyPr/>
          <a:lstStyle/>
          <a:p>
            <a:r>
              <a:rPr lang="sv-SE" sz="1400" dirty="0"/>
              <a:t>Året 2020 var det varmaste som uppmätts i Sverige i mätserier med start 1860.</a:t>
            </a:r>
          </a:p>
          <a:p>
            <a:r>
              <a:rPr lang="sv-SE" sz="1400" dirty="0"/>
              <a:t>Stapeldiagrammet visar avvikelsen från ett referensvärde 1860-1900 för årsmedel-temperaturen i Sverige (baserat på 35 stationer med mycket långa mätserier). </a:t>
            </a:r>
          </a:p>
          <a:p>
            <a:r>
              <a:rPr lang="sv-SE" sz="1400" dirty="0"/>
              <a:t>Den svarta kurvan visar ett utjämnat förlopp ungefär motsvarande tio-åriga medelvärden. </a:t>
            </a:r>
          </a:p>
          <a:p>
            <a:r>
              <a:rPr lang="sv-SE" sz="1400" dirty="0"/>
              <a:t>Linjen med prickar visar motsvarande utjämnade förlopp för den globala årsmedel-temperaturen (data från CRU).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5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B7DCFAF-52C0-4DE3-A7C4-12DC4B999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7" b="33912"/>
          <a:stretch/>
        </p:blipFill>
        <p:spPr>
          <a:xfrm>
            <a:off x="611560" y="3005968"/>
            <a:ext cx="8014476" cy="14940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458AB2AF-3098-4A90-8082-0A4DD327CD5F}"/>
              </a:ext>
            </a:extLst>
          </p:cNvPr>
          <p:cNvCxnSpPr>
            <a:cxnSpLocks/>
          </p:cNvCxnSpPr>
          <p:nvPr/>
        </p:nvCxnSpPr>
        <p:spPr>
          <a:xfrm>
            <a:off x="1043608" y="4446128"/>
            <a:ext cx="7412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3DB530EF-6EA8-483A-8B6D-A80FBA307AA9}"/>
              </a:ext>
            </a:extLst>
          </p:cNvPr>
          <p:cNvSpPr txBox="1"/>
          <p:nvPr/>
        </p:nvSpPr>
        <p:spPr bwMode="auto">
          <a:xfrm>
            <a:off x="827584" y="4478074"/>
            <a:ext cx="7872668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50" dirty="0"/>
              <a:t>1860	1870	1880	1890	1900	1910	1920	1930	1940	1950	1960	1970	1980	1990	2000	2010	2020</a:t>
            </a:r>
          </a:p>
        </p:txBody>
      </p:sp>
    </p:spTree>
    <p:extLst>
      <p:ext uri="{BB962C8B-B14F-4D97-AF65-F5344CB8AC3E}">
        <p14:creationId xmlns:p14="http://schemas.microsoft.com/office/powerpoint/2010/main" val="315947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965EF84-25E6-46E9-BD40-CFF5793C2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38400"/>
            <a:ext cx="2153143" cy="430628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CFE9572A-0E96-482E-BE7A-F80AD9A3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00" y="3211200"/>
            <a:ext cx="309951" cy="130585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6</a:t>
            </a:r>
          </a:p>
        </p:txBody>
      </p:sp>
      <p:grpSp>
        <p:nvGrpSpPr>
          <p:cNvPr id="46" name="Grupp 45" title="pil">
            <a:extLst>
              <a:ext uri="{FF2B5EF4-FFF2-40B4-BE49-F238E27FC236}">
                <a16:creationId xmlns:a16="http://schemas.microsoft.com/office/drawing/2014/main" id="{CF502756-4EE3-4A43-818A-BB93EB7BE8D6}"/>
              </a:ext>
            </a:extLst>
          </p:cNvPr>
          <p:cNvGrpSpPr/>
          <p:nvPr/>
        </p:nvGrpSpPr>
        <p:grpSpPr>
          <a:xfrm>
            <a:off x="3347864" y="3430170"/>
            <a:ext cx="2232248" cy="437726"/>
            <a:chOff x="2779323" y="3381324"/>
            <a:chExt cx="2734946" cy="436257"/>
          </a:xfrm>
        </p:grpSpPr>
        <p:sp>
          <p:nvSpPr>
            <p:cNvPr id="47" name="textruta 46" descr="Årets lägsta temperatur var -39,5 °C&#10; i Nikkaluokta 31 januari&#10;" title="Årets lägsta temperatur">
              <a:extLst>
                <a:ext uri="{FF2B5EF4-FFF2-40B4-BE49-F238E27FC236}">
                  <a16:creationId xmlns:a16="http://schemas.microsoft.com/office/drawing/2014/main" id="{6DADE5EF-7A4C-4FBE-B8DF-5D6F98412C26}"/>
                </a:ext>
              </a:extLst>
            </p:cNvPr>
            <p:cNvSpPr txBox="1"/>
            <p:nvPr/>
          </p:nvSpPr>
          <p:spPr>
            <a:xfrm>
              <a:off x="2779323" y="3381324"/>
              <a:ext cx="2009624" cy="3067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sv-SE" altLang="sv-SE" sz="1000" dirty="0" err="1">
                  <a:solidFill>
                    <a:srgbClr val="000000"/>
                  </a:solidFill>
                </a:rPr>
                <a:t>Hid</a:t>
              </a:r>
              <a:r>
                <a:rPr lang="sv-SE" altLang="sv-SE" sz="1000" dirty="0">
                  <a:solidFill>
                    <a:srgbClr val="000000"/>
                  </a:solidFill>
                </a:rPr>
                <a:t> 107,7 mm</a:t>
              </a:r>
            </a:p>
            <a:p>
              <a:pPr algn="r"/>
              <a:r>
                <a:rPr lang="sv-SE" altLang="sv-SE" sz="1000" dirty="0">
                  <a:solidFill>
                    <a:srgbClr val="000000"/>
                  </a:solidFill>
                </a:rPr>
                <a:t>dygnsnederbörd</a:t>
              </a:r>
              <a:endParaRPr lang="sv-SE" sz="1000" dirty="0"/>
            </a:p>
          </p:txBody>
        </p:sp>
        <p:cxnSp>
          <p:nvCxnSpPr>
            <p:cNvPr id="48" name="Rak pil 54" title="pil pekar på Nikkaluokta">
              <a:extLst>
                <a:ext uri="{FF2B5EF4-FFF2-40B4-BE49-F238E27FC236}">
                  <a16:creationId xmlns:a16="http://schemas.microsoft.com/office/drawing/2014/main" id="{3E69CE49-4CF4-41C5-BABB-53336561F325}"/>
                </a:ext>
              </a:extLst>
            </p:cNvPr>
            <p:cNvCxnSpPr>
              <a:cxnSpLocks/>
            </p:cNvCxnSpPr>
            <p:nvPr/>
          </p:nvCxnSpPr>
          <p:spPr>
            <a:xfrm>
              <a:off x="5514269" y="3530515"/>
              <a:ext cx="0" cy="28706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6D6319C7-9E4D-438F-99CE-920196C8724B}"/>
              </a:ext>
            </a:extLst>
          </p:cNvPr>
          <p:cNvSpPr txBox="1"/>
          <p:nvPr/>
        </p:nvSpPr>
        <p:spPr>
          <a:xfrm>
            <a:off x="3779912" y="3842438"/>
            <a:ext cx="1363453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sv-SE" altLang="sv-SE" sz="1000" dirty="0">
                <a:solidFill>
                  <a:srgbClr val="000000"/>
                </a:solidFill>
              </a:rPr>
              <a:t>Källsjö 1529,9 mm</a:t>
            </a:r>
          </a:p>
        </p:txBody>
      </p:sp>
      <p:cxnSp>
        <p:nvCxnSpPr>
          <p:cNvPr id="51" name="Rak pil 14" title="pil pekar på Markusvinsa">
            <a:extLst>
              <a:ext uri="{FF2B5EF4-FFF2-40B4-BE49-F238E27FC236}">
                <a16:creationId xmlns:a16="http://schemas.microsoft.com/office/drawing/2014/main" id="{D4902113-5665-4750-B760-229CCC3DDBF9}"/>
              </a:ext>
            </a:extLst>
          </p:cNvPr>
          <p:cNvCxnSpPr>
            <a:cxnSpLocks/>
          </p:cNvCxnSpPr>
          <p:nvPr/>
        </p:nvCxnSpPr>
        <p:spPr>
          <a:xfrm>
            <a:off x="5215373" y="3919383"/>
            <a:ext cx="292731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Största årsnederbörden</a:t>
            </a:r>
            <a:br>
              <a:rPr lang="sv-SE" dirty="0"/>
            </a:br>
            <a:r>
              <a:rPr lang="sv-SE" dirty="0"/>
              <a:t>i Halland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Nederbördssumma för Sverige 2020</a:t>
            </a:r>
            <a:br>
              <a:rPr lang="sv-SE" dirty="0"/>
            </a:b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830235"/>
            <a:ext cx="3704637" cy="3163570"/>
          </a:xfrm>
        </p:spPr>
        <p:txBody>
          <a:bodyPr/>
          <a:lstStyle/>
          <a:p>
            <a:endParaRPr lang="sv-SE" sz="700" dirty="0"/>
          </a:p>
          <a:p>
            <a:endParaRPr lang="sv-SE" sz="700" dirty="0"/>
          </a:p>
          <a:p>
            <a:r>
              <a:rPr lang="sv-SE" sz="1400" dirty="0"/>
              <a:t>Den största årsnederbörden med 1529,9 mm uppvisade </a:t>
            </a:r>
            <a:br>
              <a:rPr lang="sv-SE" sz="1400" dirty="0"/>
            </a:br>
            <a:r>
              <a:rPr lang="sv-SE" sz="1400" dirty="0"/>
              <a:t>Källsjö i Halland. </a:t>
            </a:r>
          </a:p>
          <a:p>
            <a:r>
              <a:rPr lang="sv-SE" sz="1400" dirty="0"/>
              <a:t>Den största mängden under ett enskilt dygn var 107,7 mm i </a:t>
            </a:r>
            <a:r>
              <a:rPr lang="sv-SE" sz="1400" dirty="0" err="1"/>
              <a:t>Hid</a:t>
            </a:r>
            <a:r>
              <a:rPr lang="sv-SE" sz="1400" dirty="0"/>
              <a:t>, Västergötland den 21 juni.</a:t>
            </a:r>
          </a:p>
        </p:txBody>
      </p:sp>
      <p:cxnSp>
        <p:nvCxnSpPr>
          <p:cNvPr id="22" name="Rak pil 54" title="pil pekar på Nikkaluokta">
            <a:extLst>
              <a:ext uri="{FF2B5EF4-FFF2-40B4-BE49-F238E27FC236}">
                <a16:creationId xmlns:a16="http://schemas.microsoft.com/office/drawing/2014/main" id="{D942B6A6-90F8-4609-90DB-BD439E824AFB}"/>
              </a:ext>
            </a:extLst>
          </p:cNvPr>
          <p:cNvCxnSpPr>
            <a:cxnSpLocks/>
          </p:cNvCxnSpPr>
          <p:nvPr/>
        </p:nvCxnSpPr>
        <p:spPr>
          <a:xfrm>
            <a:off x="5050800" y="3579863"/>
            <a:ext cx="533726" cy="0"/>
          </a:xfrm>
          <a:prstGeom prst="straightConnector1">
            <a:avLst/>
          </a:prstGeom>
          <a:ln w="9525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91BA3B-B0ED-487D-A4E4-596C9412C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38400"/>
            <a:ext cx="2153143" cy="430628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1229073-7D5C-4104-B5F6-DCFAEF2EF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00" y="3211200"/>
            <a:ext cx="388709" cy="130585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7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FACD139-7158-4768-924F-772921F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4" y="906380"/>
            <a:ext cx="7768851" cy="860400"/>
          </a:xfrm>
        </p:spPr>
        <p:txBody>
          <a:bodyPr/>
          <a:lstStyle/>
          <a:p>
            <a:r>
              <a:rPr lang="sv-SE" dirty="0"/>
              <a:t>Mycket nederbördsrikt</a:t>
            </a:r>
            <a:br>
              <a:rPr lang="sv-SE" dirty="0"/>
            </a:br>
            <a:r>
              <a:rPr lang="sv-SE" dirty="0"/>
              <a:t>i nordost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Nederbörd i procent jämfört med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referensnormalperioden 1961-1990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8CA94415-8364-4DB3-9498-AC23E422D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975" y="1830235"/>
            <a:ext cx="3704637" cy="3163570"/>
          </a:xfrm>
        </p:spPr>
        <p:txBody>
          <a:bodyPr/>
          <a:lstStyle/>
          <a:p>
            <a:endParaRPr lang="sv-SE" sz="700" dirty="0"/>
          </a:p>
          <a:p>
            <a:endParaRPr lang="sv-SE" sz="700" dirty="0"/>
          </a:p>
          <a:p>
            <a:endParaRPr lang="sv-SE" sz="700" dirty="0"/>
          </a:p>
          <a:p>
            <a:r>
              <a:rPr lang="sv-SE" sz="1400" dirty="0"/>
              <a:t>På de flesta håll i Sverige föll mer nederbörd jämfört med 1961-1990 under år 2020. Störst avvikelse var det i nordöstra Norrland.</a:t>
            </a:r>
          </a:p>
          <a:p>
            <a:r>
              <a:rPr lang="sv-SE" sz="1400" dirty="0"/>
              <a:t>I Skåne och upp längs Östersjö-landskapen var det i allmänhet torrare jämfört med 1961-1990, men inga bottenrekord.</a:t>
            </a:r>
          </a:p>
        </p:txBody>
      </p:sp>
    </p:spTree>
    <p:extLst>
      <p:ext uri="{BB962C8B-B14F-4D97-AF65-F5344CB8AC3E}">
        <p14:creationId xmlns:p14="http://schemas.microsoft.com/office/powerpoint/2010/main" val="66251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590FCEB-EEF5-4C63-8C17-C3F4A63BC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78000"/>
            <a:ext cx="2153143" cy="430628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974A1D5-6927-4354-B55E-FA2F96E6D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00" y="3211200"/>
            <a:ext cx="370925" cy="130585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förhållandevis soligt år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Antal soltimmar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33F8D-9463-4B4C-8718-47D4B1284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sz="700" dirty="0"/>
          </a:p>
          <a:p>
            <a:endParaRPr lang="sv-SE" sz="700" dirty="0"/>
          </a:p>
          <a:p>
            <a:pPr fontAlgn="base"/>
            <a:r>
              <a:rPr lang="sv-SE" sz="1400" dirty="0"/>
              <a:t>Vid samtliga stationer var det mer solskenstid jämfört med referens-normalperioden 1961-1990. Allra flest soltimmar redovisade Svenska Högarna med 2372 timmar.</a:t>
            </a:r>
          </a:p>
          <a:p>
            <a:pPr fontAlgn="base"/>
            <a:r>
              <a:rPr lang="sv-SE" sz="1400" dirty="0"/>
              <a:t>För stationer med längre mätserier var det inte fråga några rekord. Men Nordkoster (mätstart 2006) slog sitt tidigare rekord från det i övrigt rekordsoliga 2018.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8</a:t>
            </a:r>
          </a:p>
        </p:txBody>
      </p:sp>
      <p:grpSp>
        <p:nvGrpSpPr>
          <p:cNvPr id="46" name="Grupp 45" title="pil">
            <a:extLst>
              <a:ext uri="{FF2B5EF4-FFF2-40B4-BE49-F238E27FC236}">
                <a16:creationId xmlns:a16="http://schemas.microsoft.com/office/drawing/2014/main" id="{CF502756-4EE3-4A43-818A-BB93EB7BE8D6}"/>
              </a:ext>
            </a:extLst>
          </p:cNvPr>
          <p:cNvGrpSpPr/>
          <p:nvPr/>
        </p:nvGrpSpPr>
        <p:grpSpPr>
          <a:xfrm>
            <a:off x="6525304" y="2427734"/>
            <a:ext cx="1935129" cy="307777"/>
            <a:chOff x="6107181" y="3361510"/>
            <a:chExt cx="2370918" cy="306744"/>
          </a:xfrm>
        </p:grpSpPr>
        <p:sp>
          <p:nvSpPr>
            <p:cNvPr id="47" name="textruta 46" descr="Årets lägsta temperatur var -39,5 °C&#10; i Nikkaluokta 31 januari&#10;" title="Årets lägsta temperatur">
              <a:extLst>
                <a:ext uri="{FF2B5EF4-FFF2-40B4-BE49-F238E27FC236}">
                  <a16:creationId xmlns:a16="http://schemas.microsoft.com/office/drawing/2014/main" id="{6DADE5EF-7A4C-4FBE-B8DF-5D6F98412C26}"/>
                </a:ext>
              </a:extLst>
            </p:cNvPr>
            <p:cNvSpPr txBox="1"/>
            <p:nvPr/>
          </p:nvSpPr>
          <p:spPr>
            <a:xfrm>
              <a:off x="6468475" y="3361510"/>
              <a:ext cx="2009624" cy="3067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sv-SE" altLang="sv-SE" sz="1000" dirty="0">
                  <a:solidFill>
                    <a:srgbClr val="000000"/>
                  </a:solidFill>
                </a:rPr>
                <a:t>Svenska högarna</a:t>
              </a:r>
            </a:p>
            <a:p>
              <a:r>
                <a:rPr lang="sv-SE" altLang="sv-SE" sz="1000" dirty="0">
                  <a:solidFill>
                    <a:srgbClr val="000000"/>
                  </a:solidFill>
                </a:rPr>
                <a:t>2372 timmar</a:t>
              </a:r>
              <a:endParaRPr lang="sv-SE" sz="1000" dirty="0"/>
            </a:p>
          </p:txBody>
        </p:sp>
        <p:cxnSp>
          <p:nvCxnSpPr>
            <p:cNvPr id="48" name="Rak pil 54" title="pil pekar på Nikkaluokta">
              <a:extLst>
                <a:ext uri="{FF2B5EF4-FFF2-40B4-BE49-F238E27FC236}">
                  <a16:creationId xmlns:a16="http://schemas.microsoft.com/office/drawing/2014/main" id="{3E69CE49-4CF4-41C5-BABB-53336561F325}"/>
                </a:ext>
              </a:extLst>
            </p:cNvPr>
            <p:cNvCxnSpPr>
              <a:cxnSpLocks/>
            </p:cNvCxnSpPr>
            <p:nvPr/>
          </p:nvCxnSpPr>
          <p:spPr>
            <a:xfrm>
              <a:off x="6107181" y="3520361"/>
              <a:ext cx="25353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Rak pil 54" title="pil pekar på Nikkaluokta">
            <a:extLst>
              <a:ext uri="{FF2B5EF4-FFF2-40B4-BE49-F238E27FC236}">
                <a16:creationId xmlns:a16="http://schemas.microsoft.com/office/drawing/2014/main" id="{EBE3977B-11DF-448F-B152-AE222105600B}"/>
              </a:ext>
            </a:extLst>
          </p:cNvPr>
          <p:cNvCxnSpPr>
            <a:cxnSpLocks/>
          </p:cNvCxnSpPr>
          <p:nvPr/>
        </p:nvCxnSpPr>
        <p:spPr>
          <a:xfrm>
            <a:off x="6525305" y="2587120"/>
            <a:ext cx="0" cy="537890"/>
          </a:xfrm>
          <a:prstGeom prst="straightConnector1">
            <a:avLst/>
          </a:prstGeom>
          <a:ln w="95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56FAE361-7C00-4820-9839-DE9C2ECE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00" y="3211200"/>
            <a:ext cx="576711" cy="130585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28D6F6E-DDF6-49AB-89C6-E5B5A2AD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0" y="507600"/>
            <a:ext cx="2959915" cy="405259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A76FD47-5FD8-4E29-80C2-58FE301D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Skralt med snö i söder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Snödjup den 1 mars 2020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F33F8D-9463-4B4C-8718-47D4B12842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sz="700" dirty="0"/>
          </a:p>
          <a:p>
            <a:endParaRPr lang="sv-SE" sz="700" dirty="0"/>
          </a:p>
          <a:p>
            <a:r>
              <a:rPr lang="sv-SE" sz="1400" dirty="0"/>
              <a:t>Det övervägande milda vädret gjorde att det i allmänhet var snöfattigt i de södra landskapen.</a:t>
            </a:r>
          </a:p>
          <a:p>
            <a:r>
              <a:rPr lang="sv-SE" sz="1400" dirty="0"/>
              <a:t>I norr var det under årets första månader desto bättre snötillgång. </a:t>
            </a:r>
          </a:p>
          <a:p>
            <a:r>
              <a:rPr lang="sv-SE" sz="1400" dirty="0"/>
              <a:t>Det gäller inte minst i Lapplandsfjällen, där </a:t>
            </a:r>
            <a:r>
              <a:rPr lang="sv-SE" sz="1400" dirty="0" err="1"/>
              <a:t>Katterjåkk</a:t>
            </a:r>
            <a:r>
              <a:rPr lang="sv-SE" sz="1400" dirty="0"/>
              <a:t> hade hela </a:t>
            </a:r>
            <a:r>
              <a:rPr lang="sv-SE" sz="1400" b="1" dirty="0"/>
              <a:t>229 cm</a:t>
            </a:r>
            <a:r>
              <a:rPr lang="sv-SE" sz="1400" dirty="0"/>
              <a:t> i snödjup den 31 mars och 1 april. Så sent som den 15 maj hade man </a:t>
            </a:r>
            <a:r>
              <a:rPr lang="sv-SE" sz="1400" b="1" dirty="0"/>
              <a:t>218 cm</a:t>
            </a:r>
            <a:r>
              <a:rPr lang="sv-SE" sz="1400" dirty="0"/>
              <a:t> där.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D039ED8-0227-4E4B-9FA8-020BB384867C}"/>
              </a:ext>
            </a:extLst>
          </p:cNvPr>
          <p:cNvSpPr txBox="1"/>
          <p:nvPr/>
        </p:nvSpPr>
        <p:spPr bwMode="auto">
          <a:xfrm>
            <a:off x="611560" y="339502"/>
            <a:ext cx="1284326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1000" dirty="0">
                <a:latin typeface="+mj-lt"/>
              </a:rPr>
              <a:t>VÄDERÅRET 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7F4348C-F59C-4B28-9267-6E6C4AEA7E8F}"/>
              </a:ext>
            </a:extLst>
          </p:cNvPr>
          <p:cNvSpPr txBox="1"/>
          <p:nvPr/>
        </p:nvSpPr>
        <p:spPr bwMode="auto">
          <a:xfrm>
            <a:off x="8748464" y="4813349"/>
            <a:ext cx="242374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sv-SE" sz="800" dirty="0"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674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MHI_svarttext_ljusbakgrund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EA8A1"/>
      </a:accent1>
      <a:accent2>
        <a:srgbClr val="3DA000"/>
      </a:accent2>
      <a:accent3>
        <a:srgbClr val="3B9CDF"/>
      </a:accent3>
      <a:accent4>
        <a:srgbClr val="035154"/>
      </a:accent4>
      <a:accent5>
        <a:srgbClr val="184F00"/>
      </a:accent5>
      <a:accent6>
        <a:srgbClr val="004591"/>
      </a:accent6>
      <a:hlink>
        <a:srgbClr val="0C6BC4"/>
      </a:hlink>
      <a:folHlink>
        <a:srgbClr val="004591"/>
      </a:folHlink>
    </a:clrScheme>
    <a:fontScheme name="Rubrik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-tem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/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1203</Words>
  <Application>Microsoft Office PowerPoint</Application>
  <DocSecurity>0</DocSecurity>
  <PresentationFormat>Bildspel på skärmen (16:9)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Office-tema</vt:lpstr>
      <vt:lpstr>rekordvarmt</vt:lpstr>
      <vt:lpstr> Väderåret 2020 var rekordvarmt </vt:lpstr>
      <vt:lpstr>Rekordvarmt år Årsmedeltemperatur för Sverige 2020</vt:lpstr>
      <vt:lpstr>Rekordvarmt år Medeltemperaturens avvikelse från referensnormalperioden 1961-1990</vt:lpstr>
      <vt:lpstr>Rekordvarmt år</vt:lpstr>
      <vt:lpstr>Största årsnederbörden i Halland Nederbördssumma för Sverige 2020 </vt:lpstr>
      <vt:lpstr>Mycket nederbördsrikt i nordost Nederbörd i procent jämfört med referensnormalperioden 1961-1990</vt:lpstr>
      <vt:lpstr>Ett förhållandevis soligt år Antal soltimmar 2020</vt:lpstr>
      <vt:lpstr>Skralt med snö i söder Snödjup den 1 mars 2020 </vt:lpstr>
      <vt:lpstr>Vinterflöden</vt:lpstr>
      <vt:lpstr>Vårflod</vt:lpstr>
      <vt:lpstr>Flöden under sommar och höst</vt:lpstr>
      <vt:lpstr>Vattenstånd i de stora sjöarna</vt:lpstr>
      <vt:lpstr>Många sjöar i södra Sverige isfria</vt:lpstr>
      <vt:lpstr>Rekordliten isutbredning i havet</vt:lpstr>
      <vt:lpstr>Isvintern 2019-2020</vt:lpstr>
      <vt:lpstr>Årlig maximal isutbredning i Östersjön 1900-2020</vt:lpstr>
      <vt:lpstr>En omfattande utbredning av cyanobakterieblomning</vt:lpstr>
      <vt:lpstr>En omfattande utbredning av cyanobakterieblomning</vt:lpstr>
      <vt:lpstr>En omfattande utbredning av cyanobakterieblomning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Jansson Kristian</dc:creator>
  <cp:keywords/>
  <dc:description/>
  <cp:lastModifiedBy>Engström Erik</cp:lastModifiedBy>
  <cp:revision>242</cp:revision>
  <dcterms:created xsi:type="dcterms:W3CDTF">2020-10-06T08:54:58Z</dcterms:created>
  <dcterms:modified xsi:type="dcterms:W3CDTF">2021-10-11T11:23:35Z</dcterms:modified>
  <cp:category/>
  <dc:identifier/>
  <cp:contentStatus/>
  <dc:language/>
  <cp:version/>
</cp:coreProperties>
</file>